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71" r:id="rId5"/>
    <p:sldId id="272" r:id="rId6"/>
    <p:sldId id="282" r:id="rId7"/>
    <p:sldId id="273" r:id="rId8"/>
    <p:sldId id="274" r:id="rId9"/>
    <p:sldId id="283" r:id="rId10"/>
    <p:sldId id="275" r:id="rId11"/>
    <p:sldId id="259" r:id="rId12"/>
    <p:sldId id="261" r:id="rId13"/>
    <p:sldId id="260" r:id="rId14"/>
    <p:sldId id="276" r:id="rId15"/>
    <p:sldId id="262" r:id="rId16"/>
    <p:sldId id="277" r:id="rId17"/>
    <p:sldId id="263" r:id="rId18"/>
    <p:sldId id="264" r:id="rId19"/>
    <p:sldId id="278" r:id="rId20"/>
    <p:sldId id="265" r:id="rId21"/>
    <p:sldId id="279" r:id="rId22"/>
    <p:sldId id="281" r:id="rId23"/>
    <p:sldId id="280" r:id="rId24"/>
    <p:sldId id="266" r:id="rId25"/>
    <p:sldId id="270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C4A2"/>
    <a:srgbClr val="134C7F"/>
    <a:srgbClr val="F47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E6C8B-1834-48A5-B070-C35EC3B011A0}" type="datetimeFigureOut">
              <a:rPr lang="pl-PL" smtClean="0"/>
              <a:t>20.03.2020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26A55-1F4B-44B1-9CDA-C4275DD2D6B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6589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6A55-1F4B-44B1-9CDA-C4275DD2D6B0}" type="slidenum">
              <a:rPr lang="pl-PL" smtClean="0"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9687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D92C-3B24-4591-A1D6-024359085007}" type="datetimeFigureOut">
              <a:rPr lang="pl-PL" smtClean="0"/>
              <a:t>20.03.2020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7FBE-1C1C-4998-A93F-BCCE18F5DBC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278191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D92C-3B24-4591-A1D6-024359085007}" type="datetimeFigureOut">
              <a:rPr lang="pl-PL" smtClean="0"/>
              <a:t>20.03.2020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7FBE-1C1C-4998-A93F-BCCE18F5DBC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943411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D92C-3B24-4591-A1D6-024359085007}" type="datetimeFigureOut">
              <a:rPr lang="pl-PL" smtClean="0"/>
              <a:t>20.03.2020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7FBE-1C1C-4998-A93F-BCCE18F5DBC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992938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D92C-3B24-4591-A1D6-024359085007}" type="datetimeFigureOut">
              <a:rPr lang="pl-PL" smtClean="0"/>
              <a:t>20.03.2020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7FBE-1C1C-4998-A93F-BCCE18F5DBC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42582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D92C-3B24-4591-A1D6-024359085007}" type="datetimeFigureOut">
              <a:rPr lang="pl-PL" smtClean="0"/>
              <a:t>20.03.2020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7FBE-1C1C-4998-A93F-BCCE18F5DBC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502985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D92C-3B24-4591-A1D6-024359085007}" type="datetimeFigureOut">
              <a:rPr lang="pl-PL" smtClean="0"/>
              <a:t>20.03.2020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7FBE-1C1C-4998-A93F-BCCE18F5DBC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654651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D92C-3B24-4591-A1D6-024359085007}" type="datetimeFigureOut">
              <a:rPr lang="pl-PL" smtClean="0"/>
              <a:t>20.03.2020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7FBE-1C1C-4998-A93F-BCCE18F5DBC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40315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D92C-3B24-4591-A1D6-024359085007}" type="datetimeFigureOut">
              <a:rPr lang="pl-PL" smtClean="0"/>
              <a:t>20.03.2020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7FBE-1C1C-4998-A93F-BCCE18F5DBC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798918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D92C-3B24-4591-A1D6-024359085007}" type="datetimeFigureOut">
              <a:rPr lang="pl-PL" smtClean="0"/>
              <a:t>20.03.2020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7FBE-1C1C-4998-A93F-BCCE18F5DBC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510181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D92C-3B24-4591-A1D6-024359085007}" type="datetimeFigureOut">
              <a:rPr lang="pl-PL" smtClean="0"/>
              <a:t>20.03.2020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7FBE-1C1C-4998-A93F-BCCE18F5DBC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956272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D92C-3B24-4591-A1D6-024359085007}" type="datetimeFigureOut">
              <a:rPr lang="pl-PL" smtClean="0"/>
              <a:t>20.03.2020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7FBE-1C1C-4998-A93F-BCCE18F5DBC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07101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FD92C-3B24-4591-A1D6-024359085007}" type="datetimeFigureOut">
              <a:rPr lang="pl-PL" smtClean="0"/>
              <a:t>20.03.2020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37FBE-1C1C-4998-A93F-BCCE18F5DBC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515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JP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4.jpeg"/><Relationship Id="rId7" Type="http://schemas.openxmlformats.org/officeDocument/2006/relationships/image" Target="../media/image87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png"/><Relationship Id="rId5" Type="http://schemas.microsoft.com/office/2007/relationships/hdphoto" Target="../media/hdphoto1.wdp"/><Relationship Id="rId4" Type="http://schemas.openxmlformats.org/officeDocument/2006/relationships/image" Target="../media/image8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259524" y="446375"/>
            <a:ext cx="8640316" cy="2448272"/>
          </a:xfrm>
        </p:spPr>
        <p:txBody>
          <a:bodyPr>
            <a:noAutofit/>
          </a:bodyPr>
          <a:lstStyle/>
          <a:p>
            <a:r>
              <a:rPr lang="pl-PL" sz="4200" b="1" dirty="0" smtClean="0">
                <a:solidFill>
                  <a:srgbClr val="134C7F"/>
                </a:solidFill>
              </a:rPr>
              <a:t>Możliwości </a:t>
            </a:r>
            <a:br>
              <a:rPr lang="pl-PL" sz="4200" b="1" dirty="0" smtClean="0">
                <a:solidFill>
                  <a:srgbClr val="134C7F"/>
                </a:solidFill>
              </a:rPr>
            </a:br>
            <a:r>
              <a:rPr lang="pl-PL" sz="4200" b="1" dirty="0" smtClean="0">
                <a:solidFill>
                  <a:srgbClr val="134C7F"/>
                </a:solidFill>
              </a:rPr>
              <a:t>kształcenia zawodowego</a:t>
            </a:r>
            <a:br>
              <a:rPr lang="pl-PL" sz="4200" b="1" dirty="0" smtClean="0">
                <a:solidFill>
                  <a:srgbClr val="134C7F"/>
                </a:solidFill>
              </a:rPr>
            </a:br>
            <a:r>
              <a:rPr lang="pl-PL" altLang="pl-PL" sz="2800" b="1" dirty="0">
                <a:solidFill>
                  <a:srgbClr val="134C7F"/>
                </a:solidFill>
              </a:rPr>
              <a:t>w Centrum Kształcenia Zawodowego i Ustawicznego Kilińskiego </a:t>
            </a:r>
            <a:r>
              <a:rPr lang="pl-PL" altLang="pl-PL" sz="2800" b="1" dirty="0" smtClean="0">
                <a:solidFill>
                  <a:srgbClr val="134C7F"/>
                </a:solidFill>
              </a:rPr>
              <a:t>25 w Sosnowcu</a:t>
            </a:r>
            <a:endParaRPr lang="pl-PL" sz="2800" b="1" dirty="0">
              <a:solidFill>
                <a:srgbClr val="134C7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19275" y="4005064"/>
            <a:ext cx="428354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defRPr/>
            </a:pPr>
            <a:r>
              <a:rPr lang="pl-PL" altLang="pl-PL" sz="1600" i="1" kern="0" dirty="0" smtClean="0"/>
              <a:t/>
            </a:r>
            <a:br>
              <a:rPr lang="pl-PL" altLang="pl-PL" sz="1600" i="1" kern="0" dirty="0" smtClean="0"/>
            </a:br>
            <a:endParaRPr lang="pl-PL" altLang="pl-PL" sz="1600" i="1" kern="0" dirty="0" smtClean="0"/>
          </a:p>
          <a:p>
            <a:pPr algn="ctr" eaLnBrk="1" hangingPunct="1"/>
            <a:r>
              <a:rPr lang="pl-PL" altLang="pl-PL" sz="3600" i="1" dirty="0"/>
              <a:t> </a:t>
            </a:r>
            <a:endParaRPr lang="pl-PL" altLang="pl-PL" sz="1400" i="1" kern="0" dirty="0" smtClean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767" y="3508679"/>
            <a:ext cx="183673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oliniowy 7"/>
          <p:cNvCxnSpPr/>
          <p:nvPr/>
        </p:nvCxnSpPr>
        <p:spPr>
          <a:xfrm>
            <a:off x="2499134" y="2924944"/>
            <a:ext cx="4161097" cy="0"/>
          </a:xfrm>
          <a:prstGeom prst="line">
            <a:avLst/>
          </a:prstGeom>
          <a:ln w="57150">
            <a:solidFill>
              <a:srgbClr val="68C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707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F47F3D"/>
                </a:solidFill>
              </a:rPr>
              <a:t>Staże zagraniczne</a:t>
            </a:r>
            <a:endParaRPr lang="pl-PL" b="1" dirty="0">
              <a:solidFill>
                <a:srgbClr val="F47F3D"/>
              </a:solidFill>
            </a:endParaRP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2486689" y="1484784"/>
            <a:ext cx="4161097" cy="0"/>
          </a:xfrm>
          <a:prstGeom prst="line">
            <a:avLst/>
          </a:prstGeom>
          <a:ln w="57150">
            <a:solidFill>
              <a:srgbClr val="68C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film, zdjęcia też\Nowy folder (2)\DSC049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411" y="1881982"/>
            <a:ext cx="4242012" cy="2101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D:\film, zdjęcia też\Nowy folder (2)\DSC04951.jpg"/>
          <p:cNvPicPr>
            <a:picLocks noChangeAspect="1" noChangeArrowheads="1"/>
          </p:cNvPicPr>
          <p:nvPr/>
        </p:nvPicPr>
        <p:blipFill rotWithShape="1">
          <a:blip r:embed="rId3" cstate="print"/>
          <a:srcRect l="17121"/>
          <a:stretch/>
        </p:blipFill>
        <p:spPr bwMode="auto">
          <a:xfrm>
            <a:off x="4565481" y="4077073"/>
            <a:ext cx="409679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az 13" descr="W prac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3411" y="3983009"/>
            <a:ext cx="3850317" cy="2542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az 14" descr="Praga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1924188"/>
            <a:ext cx="3658229" cy="2058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8212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4497" y="386231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F47F3D"/>
                </a:solidFill>
              </a:rPr>
              <a:t>Zawody w CKZiU</a:t>
            </a:r>
            <a:endParaRPr lang="pl-PL" b="1" dirty="0">
              <a:solidFill>
                <a:srgbClr val="F47F3D"/>
              </a:solidFill>
            </a:endParaRP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2486689" y="1628800"/>
            <a:ext cx="4161097" cy="0"/>
          </a:xfrm>
          <a:prstGeom prst="line">
            <a:avLst/>
          </a:prstGeom>
          <a:ln w="57150">
            <a:solidFill>
              <a:srgbClr val="68C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395536" y="1747270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134C7F"/>
                </a:solidFill>
              </a:rPr>
              <a:t>Technikum nr </a:t>
            </a:r>
            <a:r>
              <a:rPr lang="pl-PL" sz="3600" b="1" dirty="0" smtClean="0">
                <a:solidFill>
                  <a:srgbClr val="134C7F"/>
                </a:solidFill>
              </a:rPr>
              <a:t>2 </a:t>
            </a:r>
            <a:br>
              <a:rPr lang="pl-PL" sz="3600" b="1" dirty="0" smtClean="0">
                <a:solidFill>
                  <a:srgbClr val="134C7F"/>
                </a:solidFill>
              </a:rPr>
            </a:br>
            <a:r>
              <a:rPr lang="pl-PL" sz="3600" b="1" dirty="0" smtClean="0">
                <a:solidFill>
                  <a:srgbClr val="134C7F"/>
                </a:solidFill>
              </a:rPr>
              <a:t>Architektoniczno-Budowlane</a:t>
            </a:r>
            <a:br>
              <a:rPr lang="pl-PL" sz="3600" b="1" dirty="0" smtClean="0">
                <a:solidFill>
                  <a:srgbClr val="134C7F"/>
                </a:solidFill>
              </a:rPr>
            </a:br>
            <a:r>
              <a:rPr lang="pl-PL" sz="2800" b="1" dirty="0" smtClean="0">
                <a:solidFill>
                  <a:srgbClr val="134C7F"/>
                </a:solidFill>
              </a:rPr>
              <a:t>ul</a:t>
            </a:r>
            <a:r>
              <a:rPr lang="pl-PL" sz="2800" b="1" dirty="0">
                <a:solidFill>
                  <a:srgbClr val="134C7F"/>
                </a:solidFill>
              </a:rPr>
              <a:t>. Braci Mieroszewskich </a:t>
            </a:r>
            <a:r>
              <a:rPr lang="pl-PL" sz="2800" b="1" dirty="0" smtClean="0">
                <a:solidFill>
                  <a:srgbClr val="134C7F"/>
                </a:solidFill>
              </a:rPr>
              <a:t>42</a:t>
            </a:r>
            <a:endParaRPr lang="pl-PL" sz="3600" b="1" dirty="0">
              <a:solidFill>
                <a:srgbClr val="134C7F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95536" y="3933056"/>
            <a:ext cx="8748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lnSpc>
                <a:spcPct val="150000"/>
              </a:lnSpc>
              <a:buClr>
                <a:srgbClr val="F47F3D"/>
              </a:buClr>
              <a:buSzPct val="90000"/>
              <a:buFont typeface="Calibri" panose="020F0502020204030204" pitchFamily="34" charset="0"/>
              <a:buChar char="●"/>
            </a:pPr>
            <a:r>
              <a:rPr lang="pl-PL" sz="2800" b="1" dirty="0">
                <a:solidFill>
                  <a:srgbClr val="134C7F"/>
                </a:solidFill>
              </a:rPr>
              <a:t>Technik budownictwa</a:t>
            </a:r>
          </a:p>
          <a:p>
            <a:pPr marL="360000" indent="-360000">
              <a:lnSpc>
                <a:spcPct val="150000"/>
              </a:lnSpc>
              <a:buClr>
                <a:srgbClr val="F47F3D"/>
              </a:buClr>
              <a:buSzPct val="90000"/>
              <a:buFont typeface="Calibri" panose="020F0502020204030204" pitchFamily="34" charset="0"/>
              <a:buChar char="●"/>
            </a:pPr>
            <a:r>
              <a:rPr lang="pl-PL" sz="2800" b="1" dirty="0" smtClean="0">
                <a:solidFill>
                  <a:srgbClr val="134C7F"/>
                </a:solidFill>
              </a:rPr>
              <a:t>Technik </a:t>
            </a:r>
            <a:r>
              <a:rPr lang="pl-PL" sz="2800" b="1" dirty="0">
                <a:solidFill>
                  <a:srgbClr val="134C7F"/>
                </a:solidFill>
              </a:rPr>
              <a:t>architektury krajobrazu</a:t>
            </a:r>
          </a:p>
          <a:p>
            <a:pPr marL="360000" indent="-360000">
              <a:lnSpc>
                <a:spcPct val="150000"/>
              </a:lnSpc>
              <a:buClr>
                <a:srgbClr val="F47F3D"/>
              </a:buClr>
              <a:buSzPct val="90000"/>
              <a:buFont typeface="Calibri" panose="020F0502020204030204" pitchFamily="34" charset="0"/>
              <a:buChar char="●"/>
            </a:pPr>
            <a:r>
              <a:rPr lang="pl-PL" sz="2800" b="1" dirty="0" smtClean="0">
                <a:solidFill>
                  <a:srgbClr val="134C7F"/>
                </a:solidFill>
              </a:rPr>
              <a:t>Technik urządzeń </a:t>
            </a:r>
            <a:r>
              <a:rPr lang="pl-PL" sz="2800" b="1" dirty="0">
                <a:solidFill>
                  <a:srgbClr val="134C7F"/>
                </a:solidFill>
              </a:rPr>
              <a:t>i systemów energetyki odnawialnej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2468072" y="3443567"/>
            <a:ext cx="4161097" cy="0"/>
          </a:xfrm>
          <a:prstGeom prst="line">
            <a:avLst/>
          </a:prstGeom>
          <a:ln w="57150">
            <a:solidFill>
              <a:srgbClr val="68C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19" y="404664"/>
            <a:ext cx="1612472" cy="165618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353" y="3698248"/>
            <a:ext cx="1254342" cy="125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79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4497" y="386231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F47F3D"/>
                </a:solidFill>
              </a:rPr>
              <a:t>Zawody w CKZiU</a:t>
            </a:r>
            <a:endParaRPr lang="pl-PL" b="1" dirty="0">
              <a:solidFill>
                <a:srgbClr val="F47F3D"/>
              </a:solidFill>
            </a:endParaRP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2486689" y="1628800"/>
            <a:ext cx="4161097" cy="0"/>
          </a:xfrm>
          <a:prstGeom prst="line">
            <a:avLst/>
          </a:prstGeom>
          <a:ln w="57150">
            <a:solidFill>
              <a:srgbClr val="68C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412660" y="1743837"/>
            <a:ext cx="8290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134C7F"/>
                </a:solidFill>
              </a:rPr>
              <a:t>Branżowa Szkoła I Stopnia nr 2 </a:t>
            </a:r>
            <a:r>
              <a:rPr lang="pl-PL" sz="3600" b="1" dirty="0" smtClean="0">
                <a:solidFill>
                  <a:srgbClr val="134C7F"/>
                </a:solidFill>
              </a:rPr>
              <a:t/>
            </a:r>
            <a:br>
              <a:rPr lang="pl-PL" sz="3600" b="1" dirty="0" smtClean="0">
                <a:solidFill>
                  <a:srgbClr val="134C7F"/>
                </a:solidFill>
              </a:rPr>
            </a:br>
            <a:r>
              <a:rPr lang="pl-PL" sz="2800" b="1" dirty="0" smtClean="0">
                <a:solidFill>
                  <a:srgbClr val="134C7F"/>
                </a:solidFill>
              </a:rPr>
              <a:t>ul</a:t>
            </a:r>
            <a:r>
              <a:rPr lang="pl-PL" sz="2800" b="1" dirty="0">
                <a:solidFill>
                  <a:srgbClr val="134C7F"/>
                </a:solidFill>
              </a:rPr>
              <a:t>. Braci Mieroszewskich 42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12660" y="3212976"/>
            <a:ext cx="84078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F47F3D"/>
              </a:buClr>
              <a:buSzPct val="90000"/>
            </a:pPr>
            <a:r>
              <a:rPr lang="pl-PL" sz="2800" b="1" dirty="0" smtClean="0">
                <a:solidFill>
                  <a:srgbClr val="F47F3D"/>
                </a:solidFill>
              </a:rPr>
              <a:t>● </a:t>
            </a:r>
            <a:r>
              <a:rPr lang="pl-PL" sz="2800" b="1" dirty="0" smtClean="0">
                <a:solidFill>
                  <a:srgbClr val="134C7F"/>
                </a:solidFill>
              </a:rPr>
              <a:t>Lakiernik samochodowy </a:t>
            </a:r>
            <a:r>
              <a:rPr lang="pl-PL" sz="2800" b="1" dirty="0">
                <a:solidFill>
                  <a:srgbClr val="F47F3D"/>
                </a:solidFill>
              </a:rPr>
              <a:t>● </a:t>
            </a:r>
            <a:r>
              <a:rPr lang="pl-PL" sz="2800" b="1" dirty="0" smtClean="0">
                <a:solidFill>
                  <a:srgbClr val="134C7F"/>
                </a:solidFill>
              </a:rPr>
              <a:t>Stolarz</a:t>
            </a:r>
            <a:r>
              <a:rPr lang="pl-PL" sz="2800" b="1" dirty="0">
                <a:solidFill>
                  <a:srgbClr val="134C7F"/>
                </a:solidFill>
              </a:rPr>
              <a:t> </a:t>
            </a:r>
            <a:r>
              <a:rPr lang="pl-PL" sz="2800" b="1" dirty="0" smtClean="0">
                <a:solidFill>
                  <a:srgbClr val="F47F3D"/>
                </a:solidFill>
              </a:rPr>
              <a:t>● </a:t>
            </a:r>
            <a:r>
              <a:rPr lang="pl-PL" sz="2800" b="1" dirty="0" smtClean="0">
                <a:solidFill>
                  <a:srgbClr val="134C7F"/>
                </a:solidFill>
              </a:rPr>
              <a:t>Cukiernik</a:t>
            </a:r>
            <a:r>
              <a:rPr lang="pl-PL" sz="2800" b="1" dirty="0">
                <a:solidFill>
                  <a:srgbClr val="134C7F"/>
                </a:solidFill>
              </a:rPr>
              <a:t> </a:t>
            </a:r>
            <a:r>
              <a:rPr lang="pl-PL" sz="2800" b="1" dirty="0" smtClean="0">
                <a:solidFill>
                  <a:srgbClr val="134C7F"/>
                </a:solidFill>
              </a:rPr>
              <a:t/>
            </a:r>
            <a:br>
              <a:rPr lang="pl-PL" sz="2800" b="1" dirty="0" smtClean="0">
                <a:solidFill>
                  <a:srgbClr val="134C7F"/>
                </a:solidFill>
              </a:rPr>
            </a:br>
            <a:r>
              <a:rPr lang="pl-PL" sz="2800" b="1" dirty="0" smtClean="0">
                <a:solidFill>
                  <a:srgbClr val="F47F3D"/>
                </a:solidFill>
              </a:rPr>
              <a:t>● </a:t>
            </a:r>
            <a:r>
              <a:rPr lang="pl-PL" sz="2800" b="1" dirty="0" smtClean="0">
                <a:solidFill>
                  <a:srgbClr val="134C7F"/>
                </a:solidFill>
              </a:rPr>
              <a:t>Elektromechanik</a:t>
            </a:r>
            <a:r>
              <a:rPr lang="pl-PL" sz="2800" b="1" dirty="0">
                <a:solidFill>
                  <a:srgbClr val="134C7F"/>
                </a:solidFill>
              </a:rPr>
              <a:t> </a:t>
            </a:r>
            <a:r>
              <a:rPr lang="pl-PL" sz="2800" b="1" dirty="0">
                <a:solidFill>
                  <a:srgbClr val="F47F3D"/>
                </a:solidFill>
              </a:rPr>
              <a:t>● </a:t>
            </a:r>
            <a:r>
              <a:rPr lang="pl-PL" sz="2800" b="1" dirty="0" smtClean="0">
                <a:solidFill>
                  <a:srgbClr val="134C7F"/>
                </a:solidFill>
              </a:rPr>
              <a:t>Elektromechanik </a:t>
            </a:r>
            <a:r>
              <a:rPr lang="pl-PL" sz="2800" b="1" dirty="0">
                <a:solidFill>
                  <a:srgbClr val="134C7F"/>
                </a:solidFill>
              </a:rPr>
              <a:t>pojazdów </a:t>
            </a:r>
            <a:r>
              <a:rPr lang="pl-PL" sz="2800" b="1" dirty="0" smtClean="0">
                <a:solidFill>
                  <a:srgbClr val="134C7F"/>
                </a:solidFill>
              </a:rPr>
              <a:t>samochodowych</a:t>
            </a:r>
            <a:r>
              <a:rPr lang="pl-PL" sz="2800" b="1" dirty="0">
                <a:solidFill>
                  <a:srgbClr val="134C7F"/>
                </a:solidFill>
              </a:rPr>
              <a:t> </a:t>
            </a:r>
            <a:r>
              <a:rPr lang="pl-PL" sz="2800" b="1" dirty="0" smtClean="0">
                <a:solidFill>
                  <a:srgbClr val="F47F3D"/>
                </a:solidFill>
              </a:rPr>
              <a:t>● </a:t>
            </a:r>
            <a:r>
              <a:rPr lang="pl-PL" sz="2800" b="1" dirty="0" smtClean="0">
                <a:solidFill>
                  <a:srgbClr val="134C7F"/>
                </a:solidFill>
              </a:rPr>
              <a:t>Kucharz</a:t>
            </a:r>
            <a:r>
              <a:rPr lang="pl-PL" sz="2800" b="1" dirty="0">
                <a:solidFill>
                  <a:srgbClr val="134C7F"/>
                </a:solidFill>
              </a:rPr>
              <a:t> </a:t>
            </a:r>
            <a:r>
              <a:rPr lang="pl-PL" sz="2800" b="1" dirty="0">
                <a:solidFill>
                  <a:srgbClr val="F47F3D"/>
                </a:solidFill>
              </a:rPr>
              <a:t>● </a:t>
            </a:r>
            <a:r>
              <a:rPr lang="pl-PL" sz="2800" b="1" dirty="0">
                <a:solidFill>
                  <a:srgbClr val="134C7F"/>
                </a:solidFill>
              </a:rPr>
              <a:t>Fryzjer </a:t>
            </a:r>
            <a:r>
              <a:rPr lang="pl-PL" sz="2800" b="1" dirty="0" smtClean="0">
                <a:solidFill>
                  <a:srgbClr val="134C7F"/>
                </a:solidFill>
              </a:rPr>
              <a:t/>
            </a:r>
            <a:br>
              <a:rPr lang="pl-PL" sz="2800" b="1" dirty="0" smtClean="0">
                <a:solidFill>
                  <a:srgbClr val="134C7F"/>
                </a:solidFill>
              </a:rPr>
            </a:br>
            <a:r>
              <a:rPr lang="pl-PL" sz="2800" b="1" dirty="0" smtClean="0">
                <a:solidFill>
                  <a:srgbClr val="F47F3D"/>
                </a:solidFill>
              </a:rPr>
              <a:t>● </a:t>
            </a:r>
            <a:r>
              <a:rPr lang="pl-PL" sz="2800" b="1" dirty="0">
                <a:solidFill>
                  <a:srgbClr val="134C7F"/>
                </a:solidFill>
              </a:rPr>
              <a:t>Mechanik pojazdów samochodowych </a:t>
            </a:r>
            <a:r>
              <a:rPr lang="pl-PL" sz="2800" b="1" dirty="0" smtClean="0">
                <a:solidFill>
                  <a:srgbClr val="134C7F"/>
                </a:solidFill>
              </a:rPr>
              <a:t/>
            </a:r>
            <a:br>
              <a:rPr lang="pl-PL" sz="2800" b="1" dirty="0" smtClean="0">
                <a:solidFill>
                  <a:srgbClr val="134C7F"/>
                </a:solidFill>
              </a:rPr>
            </a:br>
            <a:r>
              <a:rPr lang="pl-PL" sz="2800" b="1" dirty="0" smtClean="0">
                <a:solidFill>
                  <a:srgbClr val="F47F3D"/>
                </a:solidFill>
              </a:rPr>
              <a:t>● </a:t>
            </a:r>
            <a:r>
              <a:rPr lang="pl-PL" sz="2800" b="1" dirty="0">
                <a:solidFill>
                  <a:srgbClr val="134C7F"/>
                </a:solidFill>
              </a:rPr>
              <a:t>Blacharz samochodowy </a:t>
            </a:r>
            <a:r>
              <a:rPr lang="pl-PL" sz="2800" b="1" dirty="0" smtClean="0">
                <a:solidFill>
                  <a:srgbClr val="F47F3D"/>
                </a:solidFill>
              </a:rPr>
              <a:t>● </a:t>
            </a:r>
            <a:r>
              <a:rPr lang="pl-PL" sz="2800" b="1" dirty="0" smtClean="0">
                <a:solidFill>
                  <a:srgbClr val="134C7F"/>
                </a:solidFill>
              </a:rPr>
              <a:t>Sprzedawca</a:t>
            </a:r>
            <a:endParaRPr lang="pl-PL" sz="2800" b="1" dirty="0">
              <a:solidFill>
                <a:srgbClr val="134C7F"/>
              </a:solidFill>
            </a:endParaRP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2486689" y="2924944"/>
            <a:ext cx="4161097" cy="0"/>
          </a:xfrm>
          <a:prstGeom prst="line">
            <a:avLst/>
          </a:prstGeom>
          <a:ln w="57150">
            <a:solidFill>
              <a:srgbClr val="68C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82" y="476672"/>
            <a:ext cx="1312421" cy="126716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6672"/>
            <a:ext cx="1322478" cy="132657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625" y="5351375"/>
            <a:ext cx="1092165" cy="107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82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4497" y="386231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F47F3D"/>
                </a:solidFill>
              </a:rPr>
              <a:t>Zawody w CKZiU</a:t>
            </a:r>
            <a:endParaRPr lang="pl-PL" b="1" dirty="0">
              <a:solidFill>
                <a:srgbClr val="F47F3D"/>
              </a:solidFill>
            </a:endParaRP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2486689" y="1628800"/>
            <a:ext cx="4161097" cy="0"/>
          </a:xfrm>
          <a:prstGeom prst="line">
            <a:avLst/>
          </a:prstGeom>
          <a:ln w="57150">
            <a:solidFill>
              <a:srgbClr val="68C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412660" y="1733415"/>
            <a:ext cx="84078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134C7F"/>
                </a:solidFill>
              </a:rPr>
              <a:t>Branżowa Szkoła I Stopnia nr 3</a:t>
            </a:r>
          </a:p>
          <a:p>
            <a:pPr algn="ctr"/>
            <a:r>
              <a:rPr lang="pl-PL" sz="3600" b="1" dirty="0">
                <a:solidFill>
                  <a:srgbClr val="134C7F"/>
                </a:solidFill>
              </a:rPr>
              <a:t>Architektoniczno-Budowlana </a:t>
            </a:r>
            <a:r>
              <a:rPr lang="pl-PL" sz="3600" b="1" dirty="0" smtClean="0">
                <a:solidFill>
                  <a:srgbClr val="134C7F"/>
                </a:solidFill>
              </a:rPr>
              <a:t/>
            </a:r>
            <a:br>
              <a:rPr lang="pl-PL" sz="3600" b="1" dirty="0" smtClean="0">
                <a:solidFill>
                  <a:srgbClr val="134C7F"/>
                </a:solidFill>
              </a:rPr>
            </a:br>
            <a:r>
              <a:rPr lang="pl-PL" sz="2800" b="1" dirty="0" smtClean="0">
                <a:solidFill>
                  <a:srgbClr val="134C7F"/>
                </a:solidFill>
              </a:rPr>
              <a:t>ul</a:t>
            </a:r>
            <a:r>
              <a:rPr lang="pl-PL" sz="2800" b="1" dirty="0">
                <a:solidFill>
                  <a:srgbClr val="134C7F"/>
                </a:solidFill>
              </a:rPr>
              <a:t>. Braci Mieroszewskich 42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12660" y="3645024"/>
            <a:ext cx="84078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lnSpc>
                <a:spcPct val="150000"/>
              </a:lnSpc>
              <a:buClr>
                <a:srgbClr val="F47F3D"/>
              </a:buClr>
              <a:buSzPct val="90000"/>
              <a:buFont typeface="Calibri" panose="020F0502020204030204" pitchFamily="34" charset="0"/>
              <a:buChar char="●"/>
            </a:pPr>
            <a:r>
              <a:rPr lang="pl-PL" sz="2800" b="1" dirty="0">
                <a:solidFill>
                  <a:srgbClr val="134C7F"/>
                </a:solidFill>
              </a:rPr>
              <a:t>Monter zabudowy i robót </a:t>
            </a:r>
            <a:r>
              <a:rPr lang="pl-PL" sz="2800" b="1" dirty="0" smtClean="0">
                <a:solidFill>
                  <a:srgbClr val="134C7F"/>
                </a:solidFill>
              </a:rPr>
              <a:t>wykończeniowych </a:t>
            </a:r>
            <a:br>
              <a:rPr lang="pl-PL" sz="2800" b="1" dirty="0" smtClean="0">
                <a:solidFill>
                  <a:srgbClr val="134C7F"/>
                </a:solidFill>
              </a:rPr>
            </a:br>
            <a:r>
              <a:rPr lang="pl-PL" sz="2800" b="1" dirty="0" smtClean="0">
                <a:solidFill>
                  <a:srgbClr val="134C7F"/>
                </a:solidFill>
              </a:rPr>
              <a:t>w </a:t>
            </a:r>
            <a:r>
              <a:rPr lang="pl-PL" sz="2800" b="1" dirty="0">
                <a:solidFill>
                  <a:srgbClr val="134C7F"/>
                </a:solidFill>
              </a:rPr>
              <a:t>budownictwie</a:t>
            </a:r>
          </a:p>
          <a:p>
            <a:pPr marL="360000" indent="-360000">
              <a:lnSpc>
                <a:spcPct val="150000"/>
              </a:lnSpc>
              <a:buClr>
                <a:srgbClr val="F47F3D"/>
              </a:buClr>
              <a:buSzPct val="90000"/>
              <a:buFont typeface="Calibri" panose="020F0502020204030204" pitchFamily="34" charset="0"/>
              <a:buChar char="●"/>
            </a:pPr>
            <a:r>
              <a:rPr lang="pl-PL" sz="2800" b="1" dirty="0" smtClean="0">
                <a:solidFill>
                  <a:srgbClr val="134C7F"/>
                </a:solidFill>
              </a:rPr>
              <a:t>Monter </a:t>
            </a:r>
            <a:r>
              <a:rPr lang="pl-PL" sz="2800" b="1" dirty="0">
                <a:solidFill>
                  <a:srgbClr val="134C7F"/>
                </a:solidFill>
              </a:rPr>
              <a:t>sieci i instalacji sanitarnych</a:t>
            </a:r>
          </a:p>
          <a:p>
            <a:pPr marL="360000" indent="-360000">
              <a:lnSpc>
                <a:spcPct val="150000"/>
              </a:lnSpc>
              <a:buClr>
                <a:srgbClr val="F47F3D"/>
              </a:buClr>
              <a:buSzPct val="90000"/>
              <a:buFont typeface="Calibri" panose="020F0502020204030204" pitchFamily="34" charset="0"/>
              <a:buChar char="●"/>
            </a:pPr>
            <a:r>
              <a:rPr lang="pl-PL" sz="2800" b="1" dirty="0" smtClean="0">
                <a:solidFill>
                  <a:srgbClr val="134C7F"/>
                </a:solidFill>
              </a:rPr>
              <a:t>Monter </a:t>
            </a:r>
            <a:r>
              <a:rPr lang="pl-PL" sz="2800" b="1" dirty="0">
                <a:solidFill>
                  <a:srgbClr val="134C7F"/>
                </a:solidFill>
              </a:rPr>
              <a:t>stolarki budowlanej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2536017" y="3501008"/>
            <a:ext cx="4161097" cy="0"/>
          </a:xfrm>
          <a:prstGeom prst="line">
            <a:avLst/>
          </a:prstGeom>
          <a:ln w="57150">
            <a:solidFill>
              <a:srgbClr val="68C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31" y="332656"/>
            <a:ext cx="1289966" cy="132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93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4497" y="386231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F47F3D"/>
                </a:solidFill>
              </a:rPr>
              <a:t>Baza dydaktyczna szkół</a:t>
            </a:r>
            <a:endParaRPr lang="pl-PL" b="1" dirty="0">
              <a:solidFill>
                <a:srgbClr val="F47F3D"/>
              </a:solidFill>
            </a:endParaRP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2486689" y="1628800"/>
            <a:ext cx="4161097" cy="0"/>
          </a:xfrm>
          <a:prstGeom prst="line">
            <a:avLst/>
          </a:prstGeom>
          <a:ln w="57150">
            <a:solidFill>
              <a:srgbClr val="68C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412660" y="1733415"/>
            <a:ext cx="8407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134C7F"/>
                </a:solidFill>
              </a:rPr>
              <a:t>przy ul</a:t>
            </a:r>
            <a:r>
              <a:rPr lang="pl-PL" sz="3600" b="1" dirty="0">
                <a:solidFill>
                  <a:srgbClr val="134C7F"/>
                </a:solidFill>
              </a:rPr>
              <a:t>. Braci Mieroszewskich 42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2536017" y="2492896"/>
            <a:ext cx="4161097" cy="0"/>
          </a:xfrm>
          <a:prstGeom prst="line">
            <a:avLst/>
          </a:prstGeom>
          <a:ln w="57150">
            <a:solidFill>
              <a:srgbClr val="68C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 descr="Opis: Opis: IMG_58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9" y="2424073"/>
            <a:ext cx="1444721" cy="2112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7" descr="Opis: Opis: 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072" y="2613585"/>
            <a:ext cx="2692165" cy="1894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6" descr="Opis: Opis: DSC_024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5"/>
          <a:stretch/>
        </p:blipFill>
        <p:spPr bwMode="auto">
          <a:xfrm>
            <a:off x="4593732" y="2613585"/>
            <a:ext cx="2697626" cy="1923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2" descr="Opis: Opis: 1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0" y="4542672"/>
            <a:ext cx="2847503" cy="1910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1" descr="Opis: D:\prezentacja Leonardo\warsztaty\DSC009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32983"/>
            <a:ext cx="2725574" cy="1820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9" descr="Opis: D:\prezentacja Leonardo\warsztaty\DSC0046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12359"/>
            <a:ext cx="1432387" cy="2243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654" y="4656147"/>
            <a:ext cx="2396038" cy="1797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3485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4497" y="386231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F47F3D"/>
                </a:solidFill>
              </a:rPr>
              <a:t>Zawody w CKZiU</a:t>
            </a:r>
            <a:endParaRPr lang="pl-PL" b="1" dirty="0">
              <a:solidFill>
                <a:srgbClr val="F47F3D"/>
              </a:solidFill>
            </a:endParaRP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2486689" y="1628800"/>
            <a:ext cx="4161097" cy="0"/>
          </a:xfrm>
          <a:prstGeom prst="line">
            <a:avLst/>
          </a:prstGeom>
          <a:ln w="57150">
            <a:solidFill>
              <a:srgbClr val="68C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592941" y="1763715"/>
            <a:ext cx="7920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134C7F"/>
                </a:solidFill>
              </a:rPr>
              <a:t>Technikum nr </a:t>
            </a:r>
            <a:r>
              <a:rPr lang="pl-PL" sz="3600" b="1" dirty="0" smtClean="0">
                <a:solidFill>
                  <a:srgbClr val="134C7F"/>
                </a:solidFill>
              </a:rPr>
              <a:t>4 Transportowe </a:t>
            </a:r>
            <a:br>
              <a:rPr lang="pl-PL" sz="3600" b="1" dirty="0" smtClean="0">
                <a:solidFill>
                  <a:srgbClr val="134C7F"/>
                </a:solidFill>
              </a:rPr>
            </a:b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ul</a:t>
            </a: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  <a:t>. Kilińskiego 31</a:t>
            </a:r>
          </a:p>
          <a:p>
            <a:pPr algn="ctr"/>
            <a:endParaRPr lang="pl-PL" sz="3600" b="1" dirty="0">
              <a:solidFill>
                <a:srgbClr val="134C7F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40369" y="3057840"/>
            <a:ext cx="84078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lnSpc>
                <a:spcPct val="150000"/>
              </a:lnSpc>
              <a:buClr>
                <a:srgbClr val="F47F3D"/>
              </a:buClr>
              <a:buSzPct val="90000"/>
              <a:buFont typeface="Calibri" panose="020F0502020204030204" pitchFamily="34" charset="0"/>
              <a:buChar char="●"/>
            </a:pPr>
            <a:r>
              <a:rPr lang="pl-PL" sz="2800" b="1" dirty="0">
                <a:solidFill>
                  <a:srgbClr val="134C7F"/>
                </a:solidFill>
              </a:rPr>
              <a:t>Technik eksploatacji portów i terminali</a:t>
            </a:r>
          </a:p>
          <a:p>
            <a:pPr marL="360000" indent="-360000">
              <a:lnSpc>
                <a:spcPct val="150000"/>
              </a:lnSpc>
              <a:buClr>
                <a:srgbClr val="F47F3D"/>
              </a:buClr>
              <a:buSzPct val="90000"/>
              <a:buFont typeface="Calibri" panose="020F0502020204030204" pitchFamily="34" charset="0"/>
              <a:buChar char="●"/>
            </a:pPr>
            <a:r>
              <a:rPr lang="pl-PL" sz="2800" b="1" dirty="0" smtClean="0">
                <a:solidFill>
                  <a:srgbClr val="134C7F"/>
                </a:solidFill>
              </a:rPr>
              <a:t>Technik </a:t>
            </a:r>
            <a:r>
              <a:rPr lang="pl-PL" sz="2800" b="1" dirty="0">
                <a:solidFill>
                  <a:srgbClr val="134C7F"/>
                </a:solidFill>
              </a:rPr>
              <a:t>transportu kolejowego</a:t>
            </a:r>
          </a:p>
          <a:p>
            <a:pPr marL="360000" indent="-360000">
              <a:lnSpc>
                <a:spcPct val="150000"/>
              </a:lnSpc>
              <a:buClr>
                <a:srgbClr val="F47F3D"/>
              </a:buClr>
              <a:buSzPct val="90000"/>
              <a:buFont typeface="Calibri" panose="020F0502020204030204" pitchFamily="34" charset="0"/>
              <a:buChar char="●"/>
            </a:pPr>
            <a:r>
              <a:rPr lang="pl-PL" sz="2800" b="1" dirty="0" smtClean="0">
                <a:solidFill>
                  <a:srgbClr val="134C7F"/>
                </a:solidFill>
              </a:rPr>
              <a:t>Technik </a:t>
            </a:r>
            <a:r>
              <a:rPr lang="pl-PL" sz="2800" b="1" dirty="0">
                <a:solidFill>
                  <a:srgbClr val="134C7F"/>
                </a:solidFill>
              </a:rPr>
              <a:t>mechanik lotniczy</a:t>
            </a:r>
          </a:p>
          <a:p>
            <a:pPr marL="360000" indent="-360000">
              <a:lnSpc>
                <a:spcPct val="150000"/>
              </a:lnSpc>
              <a:buClr>
                <a:srgbClr val="F47F3D"/>
              </a:buClr>
              <a:buSzPct val="90000"/>
              <a:buFont typeface="Calibri" panose="020F0502020204030204" pitchFamily="34" charset="0"/>
              <a:buChar char="●"/>
            </a:pPr>
            <a:r>
              <a:rPr lang="pl-PL" sz="2800" b="1" dirty="0" smtClean="0">
                <a:solidFill>
                  <a:srgbClr val="134C7F"/>
                </a:solidFill>
              </a:rPr>
              <a:t>Technik </a:t>
            </a:r>
            <a:r>
              <a:rPr lang="pl-PL" sz="2800" b="1" dirty="0">
                <a:solidFill>
                  <a:srgbClr val="134C7F"/>
                </a:solidFill>
              </a:rPr>
              <a:t>spedytor</a:t>
            </a:r>
          </a:p>
          <a:p>
            <a:pPr marL="360000" indent="-360000">
              <a:lnSpc>
                <a:spcPct val="150000"/>
              </a:lnSpc>
              <a:buClr>
                <a:srgbClr val="F47F3D"/>
              </a:buClr>
              <a:buSzPct val="90000"/>
              <a:buFont typeface="Calibri" panose="020F0502020204030204" pitchFamily="34" charset="0"/>
              <a:buChar char="●"/>
            </a:pPr>
            <a:r>
              <a:rPr lang="pl-PL" sz="2800" b="1" dirty="0" smtClean="0">
                <a:solidFill>
                  <a:srgbClr val="134C7F"/>
                </a:solidFill>
              </a:rPr>
              <a:t>Technik </a:t>
            </a:r>
            <a:r>
              <a:rPr lang="pl-PL" sz="2800" b="1" dirty="0">
                <a:solidFill>
                  <a:srgbClr val="134C7F"/>
                </a:solidFill>
              </a:rPr>
              <a:t>lotniskowych </a:t>
            </a:r>
            <a:r>
              <a:rPr lang="pl-PL" sz="2800" b="1" dirty="0" smtClean="0">
                <a:solidFill>
                  <a:srgbClr val="134C7F"/>
                </a:solidFill>
              </a:rPr>
              <a:t>służb </a:t>
            </a:r>
            <a:r>
              <a:rPr lang="pl-PL" sz="2800" b="1" dirty="0">
                <a:solidFill>
                  <a:srgbClr val="134C7F"/>
                </a:solidFill>
              </a:rPr>
              <a:t>operacyjnych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2486688" y="2996952"/>
            <a:ext cx="4161097" cy="0"/>
          </a:xfrm>
          <a:prstGeom prst="line">
            <a:avLst/>
          </a:prstGeom>
          <a:ln w="57150">
            <a:solidFill>
              <a:srgbClr val="68C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4" r="4435" b="4190"/>
          <a:stretch/>
        </p:blipFill>
        <p:spPr>
          <a:xfrm>
            <a:off x="6659210" y="3787095"/>
            <a:ext cx="1807400" cy="174369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66" y="476672"/>
            <a:ext cx="1310930" cy="130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42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4497" y="386231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F47F3D"/>
                </a:solidFill>
              </a:rPr>
              <a:t>Baza dydaktyczna szkoły</a:t>
            </a:r>
            <a:endParaRPr lang="pl-PL" b="1" dirty="0">
              <a:solidFill>
                <a:srgbClr val="F47F3D"/>
              </a:solidFill>
            </a:endParaRP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2486689" y="1628800"/>
            <a:ext cx="4161097" cy="0"/>
          </a:xfrm>
          <a:prstGeom prst="line">
            <a:avLst/>
          </a:prstGeom>
          <a:ln w="57150">
            <a:solidFill>
              <a:srgbClr val="68C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412660" y="1733415"/>
            <a:ext cx="8407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134C7F"/>
                </a:solidFill>
              </a:rPr>
              <a:t>przy ul</a:t>
            </a:r>
            <a:r>
              <a:rPr lang="pl-PL" sz="3600" b="1" dirty="0">
                <a:solidFill>
                  <a:srgbClr val="134C7F"/>
                </a:solidFill>
              </a:rPr>
              <a:t>. Kilińskiego 31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2536017" y="2492896"/>
            <a:ext cx="4161097" cy="0"/>
          </a:xfrm>
          <a:prstGeom prst="line">
            <a:avLst/>
          </a:prstGeom>
          <a:ln w="57150">
            <a:solidFill>
              <a:srgbClr val="68C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http://t4.ckziu25.sosnowiec.pl/sites/default/files/imce_upload/imagesdb_d8bc14446d05a6774db552105892050a.jpg"/>
          <p:cNvPicPr>
            <a:picLocks noChangeAspect="1"/>
          </p:cNvPicPr>
          <p:nvPr/>
        </p:nvPicPr>
        <p:blipFill rotWithShape="1">
          <a:blip r:embed="rId2" cstate="print"/>
          <a:srcRect t="16035"/>
          <a:stretch/>
        </p:blipFill>
        <p:spPr bwMode="auto">
          <a:xfrm>
            <a:off x="472585" y="4581841"/>
            <a:ext cx="2805777" cy="1752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Dorota\Desktop\szkoła\promocja 2015\PREZENTACJA CKZIU\zdjęcia III\Slajd 27 c 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313" y="4470604"/>
            <a:ext cx="2942159" cy="1975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Dorota\Desktop\szkoła\promocja 2015\PREZENTACJA CKZIU\zdjęcia III\Slajd 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312" y="2576907"/>
            <a:ext cx="2942159" cy="1954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0" y="2621091"/>
            <a:ext cx="2865702" cy="1910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1"/>
          <a:stretch/>
        </p:blipFill>
        <p:spPr bwMode="auto">
          <a:xfrm>
            <a:off x="3430200" y="2811299"/>
            <a:ext cx="2373884" cy="1481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2339" r="7373" b="20557"/>
          <a:stretch/>
        </p:blipFill>
        <p:spPr>
          <a:xfrm>
            <a:off x="3297834" y="4470605"/>
            <a:ext cx="2562549" cy="1671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6242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4497" y="386231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F47F3D"/>
                </a:solidFill>
              </a:rPr>
              <a:t>Zawody w CKZiU</a:t>
            </a:r>
            <a:endParaRPr lang="pl-PL" b="1" dirty="0">
              <a:solidFill>
                <a:srgbClr val="F47F3D"/>
              </a:solidFill>
            </a:endParaRP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2486689" y="1628800"/>
            <a:ext cx="4161097" cy="0"/>
          </a:xfrm>
          <a:prstGeom prst="line">
            <a:avLst/>
          </a:prstGeom>
          <a:ln w="57150">
            <a:solidFill>
              <a:srgbClr val="68C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323528" y="1743837"/>
            <a:ext cx="84969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134C7F"/>
                </a:solidFill>
              </a:rPr>
              <a:t>Technikum nr 5</a:t>
            </a:r>
          </a:p>
          <a:p>
            <a:pPr algn="ctr"/>
            <a:r>
              <a:rPr lang="pl-PL" sz="3600" b="1" dirty="0" smtClean="0">
                <a:solidFill>
                  <a:srgbClr val="134C7F"/>
                </a:solidFill>
              </a:rPr>
              <a:t>Samochodowo-Mechatroniczne</a:t>
            </a:r>
            <a:br>
              <a:rPr lang="pl-PL" sz="3600" b="1" dirty="0" smtClean="0">
                <a:solidFill>
                  <a:srgbClr val="134C7F"/>
                </a:solidFill>
              </a:rPr>
            </a:br>
            <a:r>
              <a:rPr lang="pl-PL" sz="3600" b="1" dirty="0">
                <a:solidFill>
                  <a:srgbClr val="134C7F"/>
                </a:solidFill>
              </a:rPr>
              <a:t>im. Jana Kilińskiego </a:t>
            </a:r>
            <a:r>
              <a:rPr lang="pl-PL" sz="3600" b="1" dirty="0" smtClean="0">
                <a:solidFill>
                  <a:srgbClr val="134C7F"/>
                </a:solidFill>
              </a:rPr>
              <a:t/>
            </a:r>
            <a:br>
              <a:rPr lang="pl-PL" sz="3600" b="1" dirty="0" smtClean="0">
                <a:solidFill>
                  <a:srgbClr val="134C7F"/>
                </a:solidFill>
              </a:rPr>
            </a:br>
            <a:r>
              <a:rPr lang="pl-PL" sz="2800" b="1" dirty="0" smtClean="0">
                <a:solidFill>
                  <a:srgbClr val="134C7F"/>
                </a:solidFill>
              </a:rPr>
              <a:t>ul</a:t>
            </a:r>
            <a:r>
              <a:rPr lang="pl-PL" sz="2800" b="1" dirty="0">
                <a:solidFill>
                  <a:srgbClr val="134C7F"/>
                </a:solidFill>
              </a:rPr>
              <a:t>. Kilińskiego </a:t>
            </a:r>
            <a:r>
              <a:rPr lang="pl-PL" sz="2800" b="1" dirty="0" smtClean="0">
                <a:solidFill>
                  <a:srgbClr val="134C7F"/>
                </a:solidFill>
              </a:rPr>
              <a:t>25</a:t>
            </a:r>
            <a:endParaRPr lang="pl-PL" sz="3600" b="1" dirty="0">
              <a:solidFill>
                <a:srgbClr val="134C7F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12660" y="4099379"/>
            <a:ext cx="84078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lnSpc>
                <a:spcPct val="150000"/>
              </a:lnSpc>
              <a:buClr>
                <a:srgbClr val="F47F3D"/>
              </a:buClr>
              <a:buSzPct val="90000"/>
              <a:buFont typeface="Calibri" panose="020F0502020204030204" pitchFamily="34" charset="0"/>
              <a:buChar char="●"/>
            </a:pPr>
            <a:r>
              <a:rPr lang="pl-PL" sz="2800" b="1" dirty="0" smtClean="0">
                <a:solidFill>
                  <a:srgbClr val="134C7F"/>
                </a:solidFill>
              </a:rPr>
              <a:t>Technik </a:t>
            </a:r>
            <a:r>
              <a:rPr lang="pl-PL" sz="2800" b="1" dirty="0">
                <a:solidFill>
                  <a:srgbClr val="134C7F"/>
                </a:solidFill>
              </a:rPr>
              <a:t>pojazdów samochodowych</a:t>
            </a:r>
          </a:p>
          <a:p>
            <a:pPr marL="360000" indent="-360000">
              <a:lnSpc>
                <a:spcPct val="150000"/>
              </a:lnSpc>
              <a:buClr>
                <a:srgbClr val="F47F3D"/>
              </a:buClr>
              <a:buSzPct val="90000"/>
              <a:buFont typeface="Calibri" panose="020F0502020204030204" pitchFamily="34" charset="0"/>
              <a:buChar char="●"/>
            </a:pPr>
            <a:r>
              <a:rPr lang="pl-PL" sz="2800" b="1" dirty="0" smtClean="0">
                <a:solidFill>
                  <a:srgbClr val="134C7F"/>
                </a:solidFill>
              </a:rPr>
              <a:t>Technik </a:t>
            </a:r>
            <a:r>
              <a:rPr lang="pl-PL" sz="2800" b="1" dirty="0">
                <a:solidFill>
                  <a:srgbClr val="134C7F"/>
                </a:solidFill>
              </a:rPr>
              <a:t>mechatronik</a:t>
            </a:r>
          </a:p>
          <a:p>
            <a:pPr marL="360000" indent="-360000">
              <a:lnSpc>
                <a:spcPct val="150000"/>
              </a:lnSpc>
              <a:buClr>
                <a:srgbClr val="F47F3D"/>
              </a:buClr>
              <a:buSzPct val="90000"/>
              <a:buFont typeface="Calibri" panose="020F0502020204030204" pitchFamily="34" charset="0"/>
              <a:buChar char="●"/>
            </a:pPr>
            <a:r>
              <a:rPr lang="pl-PL" sz="2800" b="1" dirty="0" smtClean="0">
                <a:solidFill>
                  <a:srgbClr val="134C7F"/>
                </a:solidFill>
              </a:rPr>
              <a:t>Technik </a:t>
            </a:r>
            <a:r>
              <a:rPr lang="pl-PL" sz="2800" b="1" dirty="0">
                <a:solidFill>
                  <a:srgbClr val="134C7F"/>
                </a:solidFill>
              </a:rPr>
              <a:t>mechanik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2421212" y="4013666"/>
            <a:ext cx="4161097" cy="0"/>
          </a:xfrm>
          <a:prstGeom prst="line">
            <a:avLst/>
          </a:prstGeom>
          <a:ln w="57150">
            <a:solidFill>
              <a:srgbClr val="68C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118873"/>
            <a:ext cx="1837899" cy="187268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82" y="476672"/>
            <a:ext cx="1312421" cy="126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96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42753"/>
            <a:ext cx="1296144" cy="127208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2769"/>
            <a:ext cx="1625353" cy="153205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4497" y="386231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F47F3D"/>
                </a:solidFill>
              </a:rPr>
              <a:t>Zawody w CKZiU</a:t>
            </a:r>
            <a:endParaRPr lang="pl-PL" b="1" dirty="0">
              <a:solidFill>
                <a:srgbClr val="F47F3D"/>
              </a:solidFill>
            </a:endParaRP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2486689" y="1448691"/>
            <a:ext cx="4161097" cy="0"/>
          </a:xfrm>
          <a:prstGeom prst="line">
            <a:avLst/>
          </a:prstGeom>
          <a:ln w="57150">
            <a:solidFill>
              <a:srgbClr val="68C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639714" y="1498903"/>
            <a:ext cx="7920880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3600" b="1" dirty="0">
                <a:solidFill>
                  <a:srgbClr val="134C7F"/>
                </a:solidFill>
              </a:rPr>
              <a:t>Branżowa Szkoła I Stopnia nr 7</a:t>
            </a:r>
          </a:p>
          <a:p>
            <a:pPr algn="ctr">
              <a:lnSpc>
                <a:spcPct val="90000"/>
              </a:lnSpc>
            </a:pPr>
            <a:r>
              <a:rPr lang="pl-PL" sz="3600" b="1" dirty="0" smtClean="0">
                <a:solidFill>
                  <a:srgbClr val="134C7F"/>
                </a:solidFill>
              </a:rPr>
              <a:t>Samochodowo-Mechatroniczna</a:t>
            </a:r>
            <a:r>
              <a:rPr lang="pl-PL" sz="3600" b="1" dirty="0">
                <a:solidFill>
                  <a:srgbClr val="134C7F"/>
                </a:solidFill>
              </a:rPr>
              <a:t> </a:t>
            </a:r>
            <a:r>
              <a:rPr lang="pl-PL" sz="3600" b="1" dirty="0" smtClean="0">
                <a:solidFill>
                  <a:srgbClr val="134C7F"/>
                </a:solidFill>
              </a:rPr>
              <a:t/>
            </a:r>
            <a:br>
              <a:rPr lang="pl-PL" sz="3600" b="1" dirty="0" smtClean="0">
                <a:solidFill>
                  <a:srgbClr val="134C7F"/>
                </a:solidFill>
              </a:rPr>
            </a:br>
            <a:r>
              <a:rPr lang="pl-PL" sz="3600" b="1" dirty="0" smtClean="0">
                <a:solidFill>
                  <a:srgbClr val="134C7F"/>
                </a:solidFill>
              </a:rPr>
              <a:t>im</a:t>
            </a:r>
            <a:r>
              <a:rPr lang="pl-PL" sz="3600" b="1" dirty="0">
                <a:solidFill>
                  <a:srgbClr val="134C7F"/>
                </a:solidFill>
              </a:rPr>
              <a:t>. Jana Kilińskiego </a:t>
            </a:r>
            <a:r>
              <a:rPr lang="pl-PL" sz="3600" b="1" dirty="0" smtClean="0">
                <a:solidFill>
                  <a:srgbClr val="134C7F"/>
                </a:solidFill>
              </a:rPr>
              <a:t/>
            </a:r>
            <a:br>
              <a:rPr lang="pl-PL" sz="3600" b="1" dirty="0" smtClean="0">
                <a:solidFill>
                  <a:srgbClr val="134C7F"/>
                </a:solidFill>
              </a:rPr>
            </a:br>
            <a:r>
              <a:rPr lang="pl-PL" sz="2800" b="1" dirty="0" smtClean="0">
                <a:solidFill>
                  <a:srgbClr val="134C7F"/>
                </a:solidFill>
              </a:rPr>
              <a:t>ul</a:t>
            </a:r>
            <a:r>
              <a:rPr lang="pl-PL" sz="2800" b="1" dirty="0">
                <a:solidFill>
                  <a:srgbClr val="134C7F"/>
                </a:solidFill>
              </a:rPr>
              <a:t>. Kilińskiego 25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60407" y="3645024"/>
            <a:ext cx="8407812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lnSpc>
                <a:spcPct val="110000"/>
              </a:lnSpc>
              <a:buClr>
                <a:srgbClr val="F47F3D"/>
              </a:buClr>
              <a:buSzPct val="90000"/>
              <a:buFont typeface="Calibri" panose="020F0502020204030204" pitchFamily="34" charset="0"/>
              <a:buChar char="●"/>
            </a:pPr>
            <a:r>
              <a:rPr lang="pl-PL" sz="2800" b="1" dirty="0">
                <a:solidFill>
                  <a:srgbClr val="134C7F"/>
                </a:solidFill>
              </a:rPr>
              <a:t>Mechanik pojazdów samochodowych</a:t>
            </a:r>
          </a:p>
          <a:p>
            <a:pPr marL="360000" indent="-360000">
              <a:lnSpc>
                <a:spcPct val="110000"/>
              </a:lnSpc>
              <a:buClr>
                <a:srgbClr val="F47F3D"/>
              </a:buClr>
              <a:buSzPct val="90000"/>
              <a:buFont typeface="Calibri" panose="020F0502020204030204" pitchFamily="34" charset="0"/>
              <a:buChar char="●"/>
            </a:pPr>
            <a:r>
              <a:rPr lang="pl-PL" sz="2800" b="1" dirty="0" smtClean="0">
                <a:solidFill>
                  <a:srgbClr val="134C7F"/>
                </a:solidFill>
              </a:rPr>
              <a:t>Elektromechanik </a:t>
            </a:r>
            <a:r>
              <a:rPr lang="pl-PL" sz="2800" b="1" dirty="0">
                <a:solidFill>
                  <a:srgbClr val="134C7F"/>
                </a:solidFill>
              </a:rPr>
              <a:t>pojazdów </a:t>
            </a:r>
            <a:r>
              <a:rPr lang="pl-PL" sz="2800" b="1" dirty="0" smtClean="0">
                <a:solidFill>
                  <a:srgbClr val="134C7F"/>
                </a:solidFill>
              </a:rPr>
              <a:t>samochodowych</a:t>
            </a:r>
          </a:p>
          <a:p>
            <a:pPr marL="360000" indent="-360000">
              <a:lnSpc>
                <a:spcPct val="110000"/>
              </a:lnSpc>
              <a:buClr>
                <a:srgbClr val="F47F3D"/>
              </a:buClr>
              <a:buSzPct val="90000"/>
              <a:buFont typeface="Calibri" panose="020F0502020204030204" pitchFamily="34" charset="0"/>
              <a:buChar char="●"/>
            </a:pPr>
            <a:r>
              <a:rPr lang="pl-PL" sz="2800" b="1" dirty="0">
                <a:solidFill>
                  <a:srgbClr val="134C7F"/>
                </a:solidFill>
              </a:rPr>
              <a:t>Kierowca </a:t>
            </a:r>
            <a:r>
              <a:rPr lang="pl-PL" sz="2800" b="1" dirty="0" smtClean="0">
                <a:solidFill>
                  <a:srgbClr val="134C7F"/>
                </a:solidFill>
              </a:rPr>
              <a:t>mechanik</a:t>
            </a:r>
            <a:endParaRPr lang="pl-PL" sz="2800" b="1" dirty="0">
              <a:solidFill>
                <a:srgbClr val="134C7F"/>
              </a:solidFill>
            </a:endParaRPr>
          </a:p>
          <a:p>
            <a:pPr marL="360000" indent="-360000">
              <a:lnSpc>
                <a:spcPct val="110000"/>
              </a:lnSpc>
              <a:buClr>
                <a:srgbClr val="F47F3D"/>
              </a:buClr>
              <a:buSzPct val="90000"/>
              <a:buFont typeface="Calibri" panose="020F0502020204030204" pitchFamily="34" charset="0"/>
              <a:buChar char="●"/>
            </a:pPr>
            <a:r>
              <a:rPr lang="pl-PL" sz="2800" b="1" dirty="0" smtClean="0">
                <a:solidFill>
                  <a:srgbClr val="134C7F"/>
                </a:solidFill>
              </a:rPr>
              <a:t>Operator </a:t>
            </a:r>
            <a:r>
              <a:rPr lang="pl-PL" sz="2800" b="1" dirty="0">
                <a:solidFill>
                  <a:srgbClr val="134C7F"/>
                </a:solidFill>
              </a:rPr>
              <a:t>maszyn i </a:t>
            </a:r>
            <a:r>
              <a:rPr lang="pl-PL" sz="2800" b="1" dirty="0" smtClean="0">
                <a:solidFill>
                  <a:srgbClr val="134C7F"/>
                </a:solidFill>
              </a:rPr>
              <a:t>urządzeń </a:t>
            </a:r>
            <a:br>
              <a:rPr lang="pl-PL" sz="2800" b="1" dirty="0" smtClean="0">
                <a:solidFill>
                  <a:srgbClr val="134C7F"/>
                </a:solidFill>
              </a:rPr>
            </a:br>
            <a:r>
              <a:rPr lang="pl-PL" sz="2800" b="1" dirty="0" smtClean="0">
                <a:solidFill>
                  <a:srgbClr val="134C7F"/>
                </a:solidFill>
              </a:rPr>
              <a:t>do </a:t>
            </a:r>
            <a:r>
              <a:rPr lang="pl-PL" sz="2800" b="1" dirty="0">
                <a:solidFill>
                  <a:srgbClr val="134C7F"/>
                </a:solidFill>
              </a:rPr>
              <a:t>przetwórstwa tworzyw sztucznych</a:t>
            </a:r>
          </a:p>
          <a:p>
            <a:pPr marL="360000" indent="-360000">
              <a:lnSpc>
                <a:spcPct val="110000"/>
              </a:lnSpc>
              <a:buClr>
                <a:srgbClr val="F47F3D"/>
              </a:buClr>
              <a:buSzPct val="90000"/>
              <a:buFont typeface="Calibri" panose="020F0502020204030204" pitchFamily="34" charset="0"/>
              <a:buChar char="●"/>
            </a:pPr>
            <a:r>
              <a:rPr lang="pl-PL" sz="2800" b="1" dirty="0" smtClean="0">
                <a:solidFill>
                  <a:srgbClr val="134C7F"/>
                </a:solidFill>
              </a:rPr>
              <a:t>Elektryk</a:t>
            </a:r>
            <a:endParaRPr lang="pl-PL" sz="2800" b="1" dirty="0">
              <a:solidFill>
                <a:srgbClr val="134C7F"/>
              </a:solidFill>
            </a:endParaRP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2486689" y="3474829"/>
            <a:ext cx="4161097" cy="0"/>
          </a:xfrm>
          <a:prstGeom prst="line">
            <a:avLst/>
          </a:prstGeom>
          <a:ln w="57150">
            <a:solidFill>
              <a:srgbClr val="68C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246" y="5009112"/>
            <a:ext cx="1454210" cy="140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56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4497" y="386231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F47F3D"/>
                </a:solidFill>
              </a:rPr>
              <a:t>Baza dydaktyczna szkół</a:t>
            </a:r>
            <a:endParaRPr lang="pl-PL" b="1" dirty="0">
              <a:solidFill>
                <a:srgbClr val="F47F3D"/>
              </a:solidFill>
            </a:endParaRP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2486689" y="1628800"/>
            <a:ext cx="4161097" cy="0"/>
          </a:xfrm>
          <a:prstGeom prst="line">
            <a:avLst/>
          </a:prstGeom>
          <a:ln w="57150">
            <a:solidFill>
              <a:srgbClr val="68C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412660" y="1733415"/>
            <a:ext cx="8407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134C7F"/>
                </a:solidFill>
              </a:rPr>
              <a:t>przy ul. Kilińskiego 25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2536017" y="2492896"/>
            <a:ext cx="4161097" cy="0"/>
          </a:xfrm>
          <a:prstGeom prst="line">
            <a:avLst/>
          </a:prstGeom>
          <a:ln w="57150">
            <a:solidFill>
              <a:srgbClr val="68C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ymbol zastępczy zawartości 12" descr="3.jpg">
            <a:extLst>
              <a:ext uri="{FF2B5EF4-FFF2-40B4-BE49-F238E27FC236}">
                <a16:creationId xmlns="" xmlns:a16="http://schemas.microsoft.com/office/drawing/2014/main" id="{B28F1B35-41D8-4CD9-8280-14D64D1C26D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4486" y="3068960"/>
            <a:ext cx="2261125" cy="2964586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8" name="Obraz 8" descr="_IGP5782.JPG">
            <a:extLst>
              <a:ext uri="{FF2B5EF4-FFF2-40B4-BE49-F238E27FC236}">
                <a16:creationId xmlns="" xmlns:a16="http://schemas.microsoft.com/office/drawing/2014/main" id="{5EA0F862-7FB1-46E6-B87A-1295CC9B4A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660" y="2605697"/>
            <a:ext cx="2935204" cy="1964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ymbol zastępczy zawartości 10" descr="fot kiliński 25 (25).jpg">
            <a:extLst>
              <a:ext uri="{FF2B5EF4-FFF2-40B4-BE49-F238E27FC236}">
                <a16:creationId xmlns="" xmlns:a16="http://schemas.microsoft.com/office/drawing/2014/main" id="{6CA469FF-D580-423F-82EC-C2080CEFEC1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183" y="4570423"/>
            <a:ext cx="2915682" cy="1936013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11" name="Picture 20" descr="IMG_3370">
            <a:extLst>
              <a:ext uri="{FF2B5EF4-FFF2-40B4-BE49-F238E27FC236}">
                <a16:creationId xmlns="" xmlns:a16="http://schemas.microsoft.com/office/drawing/2014/main" id="{97570D38-1AF8-4022-9879-B2C1D0964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15975"/>
          <a:stretch/>
        </p:blipFill>
        <p:spPr bwMode="auto">
          <a:xfrm>
            <a:off x="5940153" y="4695269"/>
            <a:ext cx="2739416" cy="172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8" descr="Obraz 036">
            <a:extLst>
              <a:ext uri="{FF2B5EF4-FFF2-40B4-BE49-F238E27FC236}">
                <a16:creationId xmlns="" xmlns:a16="http://schemas.microsoft.com/office/drawing/2014/main" id="{0555E26B-E7E7-4CD4-9597-839550A97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2636912"/>
            <a:ext cx="2744476" cy="2058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6242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80920" cy="5909389"/>
          </a:xfrm>
        </p:spPr>
      </p:pic>
      <p:sp>
        <p:nvSpPr>
          <p:cNvPr id="2" name="pole tekstowe 1"/>
          <p:cNvSpPr txBox="1"/>
          <p:nvPr/>
        </p:nvSpPr>
        <p:spPr>
          <a:xfrm>
            <a:off x="452380" y="349246"/>
            <a:ext cx="2593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68C4A2"/>
                </a:solidFill>
              </a:rPr>
              <a:t>Ścieżki kształcenia</a:t>
            </a:r>
            <a:endParaRPr lang="pl-PL" sz="2400" dirty="0">
              <a:solidFill>
                <a:srgbClr val="68C4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4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4497" y="386231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F47F3D"/>
                </a:solidFill>
              </a:rPr>
              <a:t>Zawody w CKZiU</a:t>
            </a:r>
            <a:endParaRPr lang="pl-PL" b="1" dirty="0">
              <a:solidFill>
                <a:srgbClr val="F47F3D"/>
              </a:solidFill>
            </a:endParaRP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2486689" y="1448691"/>
            <a:ext cx="4161097" cy="0"/>
          </a:xfrm>
          <a:prstGeom prst="line">
            <a:avLst/>
          </a:prstGeom>
          <a:ln w="57150">
            <a:solidFill>
              <a:srgbClr val="68C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581645" y="1443387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134C7F"/>
                </a:solidFill>
              </a:rPr>
              <a:t>Technikum nr 6</a:t>
            </a:r>
          </a:p>
          <a:p>
            <a:pPr algn="ctr"/>
            <a:r>
              <a:rPr lang="pl-PL" sz="3600" b="1" dirty="0">
                <a:solidFill>
                  <a:srgbClr val="134C7F"/>
                </a:solidFill>
              </a:rPr>
              <a:t>Grafiki, Logistyki i </a:t>
            </a:r>
            <a:r>
              <a:rPr lang="pl-PL" sz="3600" b="1" dirty="0" smtClean="0">
                <a:solidFill>
                  <a:srgbClr val="134C7F"/>
                </a:solidFill>
              </a:rPr>
              <a:t>Środowiska </a:t>
            </a:r>
            <a:br>
              <a:rPr lang="pl-PL" sz="3600" b="1" dirty="0" smtClean="0">
                <a:solidFill>
                  <a:srgbClr val="134C7F"/>
                </a:solidFill>
              </a:rPr>
            </a:br>
            <a:r>
              <a:rPr lang="pl-PL" sz="2800" b="1" dirty="0" smtClean="0">
                <a:solidFill>
                  <a:srgbClr val="134C7F"/>
                </a:solidFill>
              </a:rPr>
              <a:t>ul. Legionów 9</a:t>
            </a:r>
            <a:r>
              <a:rPr lang="pl-PL" sz="3600" b="1" dirty="0" smtClean="0">
                <a:solidFill>
                  <a:srgbClr val="134C7F"/>
                </a:solidFill>
              </a:rPr>
              <a:t> </a:t>
            </a:r>
            <a:endParaRPr lang="pl-PL" sz="3600" b="1" dirty="0">
              <a:solidFill>
                <a:srgbClr val="134C7F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32520" y="3429000"/>
            <a:ext cx="84078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lnSpc>
                <a:spcPct val="120000"/>
              </a:lnSpc>
              <a:buClr>
                <a:srgbClr val="F47F3D"/>
              </a:buClr>
              <a:buSzPct val="90000"/>
              <a:buFont typeface="Calibri" panose="020F0502020204030204" pitchFamily="34" charset="0"/>
              <a:buChar char="●"/>
            </a:pPr>
            <a:r>
              <a:rPr lang="pl-PL" sz="2800" b="1" dirty="0">
                <a:solidFill>
                  <a:srgbClr val="134C7F"/>
                </a:solidFill>
              </a:rPr>
              <a:t>Technik elektryk</a:t>
            </a:r>
          </a:p>
          <a:p>
            <a:pPr marL="360000" indent="-360000">
              <a:lnSpc>
                <a:spcPct val="120000"/>
              </a:lnSpc>
              <a:buClr>
                <a:srgbClr val="F47F3D"/>
              </a:buClr>
              <a:buSzPct val="90000"/>
              <a:buFont typeface="Calibri" panose="020F0502020204030204" pitchFamily="34" charset="0"/>
              <a:buChar char="●"/>
            </a:pPr>
            <a:r>
              <a:rPr lang="pl-PL" sz="2800" b="1" dirty="0" smtClean="0">
                <a:solidFill>
                  <a:srgbClr val="134C7F"/>
                </a:solidFill>
              </a:rPr>
              <a:t>Technik </a:t>
            </a:r>
            <a:r>
              <a:rPr lang="pl-PL" sz="2800" b="1" dirty="0">
                <a:solidFill>
                  <a:srgbClr val="134C7F"/>
                </a:solidFill>
              </a:rPr>
              <a:t>analityk</a:t>
            </a:r>
          </a:p>
          <a:p>
            <a:pPr marL="360000" indent="-360000">
              <a:lnSpc>
                <a:spcPct val="120000"/>
              </a:lnSpc>
              <a:buClr>
                <a:srgbClr val="F47F3D"/>
              </a:buClr>
              <a:buSzPct val="90000"/>
              <a:buFont typeface="Calibri" panose="020F0502020204030204" pitchFamily="34" charset="0"/>
              <a:buChar char="●"/>
            </a:pPr>
            <a:r>
              <a:rPr lang="pl-PL" sz="2800" b="1" dirty="0" smtClean="0">
                <a:solidFill>
                  <a:srgbClr val="134C7F"/>
                </a:solidFill>
              </a:rPr>
              <a:t>Technik </a:t>
            </a:r>
            <a:r>
              <a:rPr lang="pl-PL" sz="2800" b="1" dirty="0">
                <a:solidFill>
                  <a:srgbClr val="134C7F"/>
                </a:solidFill>
              </a:rPr>
              <a:t>logistyk</a:t>
            </a:r>
          </a:p>
          <a:p>
            <a:pPr marL="360000" indent="-360000">
              <a:lnSpc>
                <a:spcPct val="120000"/>
              </a:lnSpc>
              <a:buClr>
                <a:srgbClr val="F47F3D"/>
              </a:buClr>
              <a:buSzPct val="90000"/>
              <a:buFont typeface="Calibri" panose="020F0502020204030204" pitchFamily="34" charset="0"/>
              <a:buChar char="●"/>
            </a:pPr>
            <a:r>
              <a:rPr lang="pl-PL" sz="2800" b="1" dirty="0" smtClean="0">
                <a:solidFill>
                  <a:srgbClr val="134C7F"/>
                </a:solidFill>
              </a:rPr>
              <a:t>Technik </a:t>
            </a:r>
            <a:r>
              <a:rPr lang="pl-PL" sz="2800" b="1" dirty="0">
                <a:solidFill>
                  <a:srgbClr val="134C7F"/>
                </a:solidFill>
              </a:rPr>
              <a:t>grafiki i poligrafii cyfrowej</a:t>
            </a:r>
          </a:p>
          <a:p>
            <a:pPr marL="360000" indent="-360000">
              <a:lnSpc>
                <a:spcPct val="120000"/>
              </a:lnSpc>
              <a:buClr>
                <a:srgbClr val="F47F3D"/>
              </a:buClr>
              <a:buSzPct val="90000"/>
              <a:buFont typeface="Calibri" panose="020F0502020204030204" pitchFamily="34" charset="0"/>
              <a:buChar char="●"/>
            </a:pPr>
            <a:r>
              <a:rPr lang="pl-PL" sz="2800" b="1" dirty="0" smtClean="0">
                <a:solidFill>
                  <a:srgbClr val="134C7F"/>
                </a:solidFill>
              </a:rPr>
              <a:t>Technik </a:t>
            </a:r>
            <a:r>
              <a:rPr lang="pl-PL" sz="2800" b="1" dirty="0">
                <a:solidFill>
                  <a:srgbClr val="134C7F"/>
                </a:solidFill>
              </a:rPr>
              <a:t>geodeta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2486689" y="3197713"/>
            <a:ext cx="4161097" cy="0"/>
          </a:xfrm>
          <a:prstGeom prst="line">
            <a:avLst/>
          </a:prstGeom>
          <a:ln w="57150">
            <a:solidFill>
              <a:srgbClr val="68C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5" y="404664"/>
            <a:ext cx="1491239" cy="134791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04664"/>
            <a:ext cx="1392309" cy="134791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157192"/>
            <a:ext cx="1292035" cy="127064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752" y="4210503"/>
            <a:ext cx="1145901" cy="111465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299" y="3390658"/>
            <a:ext cx="952376" cy="93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75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4497" y="386231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F47F3D"/>
                </a:solidFill>
              </a:rPr>
              <a:t>Baza dydaktyczna szkoły</a:t>
            </a:r>
            <a:endParaRPr lang="pl-PL" b="1" dirty="0">
              <a:solidFill>
                <a:srgbClr val="F47F3D"/>
              </a:solidFill>
            </a:endParaRP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2486689" y="1628800"/>
            <a:ext cx="4161097" cy="0"/>
          </a:xfrm>
          <a:prstGeom prst="line">
            <a:avLst/>
          </a:prstGeom>
          <a:ln w="57150">
            <a:solidFill>
              <a:srgbClr val="68C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412660" y="1733415"/>
            <a:ext cx="8407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134C7F"/>
                </a:solidFill>
              </a:rPr>
              <a:t>przy ul</a:t>
            </a:r>
            <a:r>
              <a:rPr lang="pl-PL" sz="3600" b="1" dirty="0">
                <a:solidFill>
                  <a:srgbClr val="134C7F"/>
                </a:solidFill>
              </a:rPr>
              <a:t>. Legionów 9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2536017" y="2492896"/>
            <a:ext cx="4161097" cy="0"/>
          </a:xfrm>
          <a:prstGeom prst="line">
            <a:avLst/>
          </a:prstGeom>
          <a:ln w="57150">
            <a:solidFill>
              <a:srgbClr val="68C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1" y="2638257"/>
            <a:ext cx="2969395" cy="2001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6" y="4630080"/>
            <a:ext cx="2923280" cy="1956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2" t="25425" r="8772"/>
          <a:stretch/>
        </p:blipFill>
        <p:spPr>
          <a:xfrm>
            <a:off x="5749117" y="2672754"/>
            <a:ext cx="3027296" cy="2001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8"/>
          <a:stretch/>
        </p:blipFill>
        <p:spPr>
          <a:xfrm>
            <a:off x="5749117" y="4653738"/>
            <a:ext cx="3027296" cy="1903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D:\Dane\laptop_08_2019\szkoła\T6\szkoła zdjęcia\zdjęcia zawodów\ELRKTRYK zdjęcia\IMG_284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1" r="29441" b="37078"/>
          <a:stretch/>
        </p:blipFill>
        <p:spPr bwMode="auto">
          <a:xfrm>
            <a:off x="3444747" y="4674062"/>
            <a:ext cx="2089944" cy="1873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ane\laptop_08_2019\szkoła\T6\szkoła zdjęcia\zdjęcia zawodów\LOGISTYK zdjęcia\IMG_766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1" t="32788" r="31719" b="7343"/>
          <a:stretch/>
        </p:blipFill>
        <p:spPr bwMode="auto">
          <a:xfrm>
            <a:off x="3444748" y="2699853"/>
            <a:ext cx="2182444" cy="1876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242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4497" y="386231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F47F3D"/>
                </a:solidFill>
              </a:rPr>
              <a:t>Zawody w CKZiU</a:t>
            </a:r>
            <a:endParaRPr lang="pl-PL" b="1" dirty="0">
              <a:solidFill>
                <a:srgbClr val="F47F3D"/>
              </a:solidFill>
            </a:endParaRP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2486689" y="1628800"/>
            <a:ext cx="4161097" cy="0"/>
          </a:xfrm>
          <a:prstGeom prst="line">
            <a:avLst/>
          </a:prstGeom>
          <a:ln w="57150">
            <a:solidFill>
              <a:srgbClr val="68C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412660" y="1743837"/>
            <a:ext cx="8290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134C7F"/>
                </a:solidFill>
              </a:rPr>
              <a:t>Branżowa Szkoła I Stopnia Specjalna</a:t>
            </a:r>
          </a:p>
          <a:p>
            <a:pPr algn="ctr"/>
            <a:r>
              <a:rPr lang="pl-PL" sz="2800" b="1" dirty="0">
                <a:solidFill>
                  <a:srgbClr val="134C7F"/>
                </a:solidFill>
              </a:rPr>
              <a:t>ul. Szymanowskiego 3B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12660" y="3212976"/>
            <a:ext cx="84078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360000" indent="-360000">
              <a:lnSpc>
                <a:spcPct val="120000"/>
              </a:lnSpc>
              <a:buClr>
                <a:srgbClr val="F47F3D"/>
              </a:buClr>
              <a:buSzPct val="90000"/>
              <a:buFont typeface="Calibri" panose="020F0502020204030204" pitchFamily="34" charset="0"/>
              <a:buChar char="●"/>
              <a:defRPr sz="2800" b="1">
                <a:solidFill>
                  <a:srgbClr val="134C7F"/>
                </a:solidFill>
              </a:defRPr>
            </a:lvl1pPr>
          </a:lstStyle>
          <a:p>
            <a:r>
              <a:rPr lang="pl-PL" dirty="0" smtClean="0"/>
              <a:t>Cukiernik </a:t>
            </a:r>
            <a:endParaRPr lang="pl-PL" dirty="0"/>
          </a:p>
          <a:p>
            <a:r>
              <a:rPr lang="pl-PL" dirty="0" smtClean="0"/>
              <a:t>Kucharz </a:t>
            </a:r>
            <a:endParaRPr lang="pl-PL" dirty="0"/>
          </a:p>
          <a:p>
            <a:r>
              <a:rPr lang="pl-PL" dirty="0"/>
              <a:t>Murarz-tynkarz</a:t>
            </a:r>
          </a:p>
          <a:p>
            <a:r>
              <a:rPr lang="pl-PL" dirty="0" smtClean="0"/>
              <a:t>Mechanik </a:t>
            </a:r>
            <a:r>
              <a:rPr lang="pl-PL" dirty="0"/>
              <a:t>pojazdów samochodowych</a:t>
            </a:r>
          </a:p>
          <a:p>
            <a:r>
              <a:rPr lang="pl-PL" dirty="0" smtClean="0"/>
              <a:t>Pracownik </a:t>
            </a:r>
            <a:r>
              <a:rPr lang="pl-PL" dirty="0"/>
              <a:t>pomocniczy obsługi hotelowej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2486689" y="2924944"/>
            <a:ext cx="4161097" cy="0"/>
          </a:xfrm>
          <a:prstGeom prst="line">
            <a:avLst/>
          </a:prstGeom>
          <a:ln w="57150">
            <a:solidFill>
              <a:srgbClr val="68C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39883"/>
            <a:ext cx="1512168" cy="146002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1851"/>
            <a:ext cx="1183286" cy="118695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20" y="3428999"/>
            <a:ext cx="1327476" cy="1310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3511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4497" y="386231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F47F3D"/>
                </a:solidFill>
              </a:rPr>
              <a:t>Baza dydaktyczna szkoły</a:t>
            </a:r>
            <a:endParaRPr lang="pl-PL" b="1" dirty="0">
              <a:solidFill>
                <a:srgbClr val="F47F3D"/>
              </a:solidFill>
            </a:endParaRP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2486689" y="1628800"/>
            <a:ext cx="4161097" cy="0"/>
          </a:xfrm>
          <a:prstGeom prst="line">
            <a:avLst/>
          </a:prstGeom>
          <a:ln w="57150">
            <a:solidFill>
              <a:srgbClr val="68C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412660" y="1733415"/>
            <a:ext cx="8407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134C7F"/>
                </a:solidFill>
              </a:rPr>
              <a:t>przy ul</a:t>
            </a:r>
            <a:r>
              <a:rPr lang="pl-PL" sz="3600" b="1" dirty="0">
                <a:solidFill>
                  <a:srgbClr val="134C7F"/>
                </a:solidFill>
              </a:rPr>
              <a:t>. Szymanowskiego </a:t>
            </a:r>
            <a:r>
              <a:rPr lang="pl-PL" sz="3600" b="1" dirty="0" smtClean="0">
                <a:solidFill>
                  <a:srgbClr val="134C7F"/>
                </a:solidFill>
              </a:rPr>
              <a:t>3B</a:t>
            </a:r>
            <a:endParaRPr lang="pl-PL" sz="3600" b="1" dirty="0">
              <a:solidFill>
                <a:srgbClr val="134C7F"/>
              </a:solidFill>
            </a:endParaRP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2536017" y="2492896"/>
            <a:ext cx="4161097" cy="0"/>
          </a:xfrm>
          <a:prstGeom prst="line">
            <a:avLst/>
          </a:prstGeom>
          <a:ln w="57150">
            <a:solidFill>
              <a:srgbClr val="68C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24" y="2564904"/>
            <a:ext cx="280511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az 7" descr="F:\foto\ROK 2019\SZKOŁA\PRAKTYKI\_DSC14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374" y="2564904"/>
            <a:ext cx="2752070" cy="2026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C:\Users\Uczeń\Desktop\PRACOWNIE\20200204_121657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1" y="4626974"/>
            <a:ext cx="2903621" cy="1826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377" y="4570250"/>
            <a:ext cx="2837799" cy="200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Obraz 10" descr="F:\foto\ROK 2019\SZKOŁA\PRAKTYKI\_DSC1469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/>
          <a:stretch/>
        </p:blipFill>
        <p:spPr bwMode="auto">
          <a:xfrm>
            <a:off x="6030590" y="2564904"/>
            <a:ext cx="2726595" cy="2005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70250"/>
            <a:ext cx="2673017" cy="188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242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566738" y="1752600"/>
            <a:ext cx="8001000" cy="44847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altLang="pl-PL" b="1" dirty="0" smtClean="0">
                <a:solidFill>
                  <a:srgbClr val="134C7F"/>
                </a:solidFill>
              </a:rPr>
              <a:t>Elektroniczny system rekrutacji</a:t>
            </a:r>
          </a:p>
          <a:p>
            <a:pPr marL="0" indent="0" algn="ctr">
              <a:buNone/>
            </a:pPr>
            <a:endParaRPr lang="pl-PL" altLang="pl-PL" sz="2000" b="1" dirty="0" smtClean="0">
              <a:solidFill>
                <a:srgbClr val="134C7F"/>
              </a:solidFill>
            </a:endParaRPr>
          </a:p>
          <a:p>
            <a:pPr marL="0" indent="0" algn="ctr">
              <a:buNone/>
            </a:pPr>
            <a:endParaRPr lang="pl-PL" altLang="pl-PL" sz="2000" b="1" dirty="0">
              <a:solidFill>
                <a:srgbClr val="134C7F"/>
              </a:solidFill>
            </a:endParaRPr>
          </a:p>
          <a:p>
            <a:pPr marL="0" indent="0" algn="ctr">
              <a:buNone/>
            </a:pPr>
            <a:endParaRPr lang="pl-PL" altLang="pl-PL" sz="2000" b="1" dirty="0" smtClean="0">
              <a:solidFill>
                <a:srgbClr val="134C7F"/>
              </a:solidFill>
            </a:endParaRPr>
          </a:p>
          <a:p>
            <a:pPr marL="0" indent="0" algn="ctr">
              <a:buNone/>
            </a:pPr>
            <a:endParaRPr lang="pl-PL" altLang="pl-PL" sz="2000" b="1" dirty="0">
              <a:solidFill>
                <a:srgbClr val="134C7F"/>
              </a:solidFill>
            </a:endParaRPr>
          </a:p>
          <a:p>
            <a:pPr marL="0" indent="0" algn="ctr">
              <a:buNone/>
            </a:pPr>
            <a:endParaRPr lang="pl-PL" altLang="pl-PL" sz="2000" b="1" dirty="0">
              <a:solidFill>
                <a:srgbClr val="134C7F"/>
              </a:solidFill>
            </a:endParaRPr>
          </a:p>
          <a:p>
            <a:pPr marL="0" indent="0" algn="ctr">
              <a:buNone/>
            </a:pPr>
            <a:r>
              <a:rPr lang="pl-PL" altLang="pl-PL" sz="2000" b="1" dirty="0">
                <a:solidFill>
                  <a:srgbClr val="134C7F"/>
                </a:solidFill>
              </a:rPr>
              <a:t>http://www.kuratorium.katowice.pl/index.php/category/rodzice-i-uczniowie/rekrutacja/</a:t>
            </a:r>
            <a:endParaRPr lang="pl-PL" altLang="pl-PL" sz="2000" b="1" dirty="0" smtClean="0">
              <a:solidFill>
                <a:srgbClr val="134C7F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47F3D"/>
                </a:solidFill>
              </a:rPr>
              <a:t>Rekrutacja w CKZiU</a:t>
            </a:r>
            <a:endParaRPr lang="pl-PL" b="1" dirty="0">
              <a:solidFill>
                <a:srgbClr val="F47F3D"/>
              </a:solidFill>
            </a:endParaRP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2486689" y="1484784"/>
            <a:ext cx="4161097" cy="0"/>
          </a:xfrm>
          <a:prstGeom prst="line">
            <a:avLst/>
          </a:prstGeom>
          <a:ln w="57150">
            <a:solidFill>
              <a:srgbClr val="68C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282" y="4653136"/>
            <a:ext cx="1584176" cy="158417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769" y="2564904"/>
            <a:ext cx="3677163" cy="1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31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259524" y="1772816"/>
            <a:ext cx="8640316" cy="1121830"/>
          </a:xfrm>
        </p:spPr>
        <p:txBody>
          <a:bodyPr>
            <a:noAutofit/>
          </a:bodyPr>
          <a:lstStyle/>
          <a:p>
            <a:r>
              <a:rPr lang="pl-PL" sz="4200" b="1" dirty="0">
                <a:solidFill>
                  <a:srgbClr val="134C7F"/>
                </a:solidFill>
              </a:rPr>
              <a:t>DZIĘKUJĘ ZA UWAGĘ </a:t>
            </a:r>
            <a:endParaRPr lang="pl-PL" sz="2800" b="1" dirty="0">
              <a:solidFill>
                <a:srgbClr val="134C7F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767" y="3508679"/>
            <a:ext cx="183673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oliniowy 7"/>
          <p:cNvCxnSpPr/>
          <p:nvPr/>
        </p:nvCxnSpPr>
        <p:spPr>
          <a:xfrm>
            <a:off x="2499134" y="2924944"/>
            <a:ext cx="4161097" cy="0"/>
          </a:xfrm>
          <a:prstGeom prst="line">
            <a:avLst/>
          </a:prstGeom>
          <a:ln w="57150">
            <a:solidFill>
              <a:srgbClr val="68C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>
            <a:off x="2499135" y="1725782"/>
            <a:ext cx="4161097" cy="0"/>
          </a:xfrm>
          <a:prstGeom prst="line">
            <a:avLst/>
          </a:prstGeom>
          <a:ln w="57150">
            <a:solidFill>
              <a:srgbClr val="68C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211960" y="3931028"/>
            <a:ext cx="428354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defRPr/>
            </a:pPr>
            <a:r>
              <a:rPr lang="pl-PL" altLang="pl-PL" sz="2400" i="1" kern="0" smtClean="0"/>
              <a:t> </a:t>
            </a:r>
            <a:r>
              <a:rPr lang="pl-PL" altLang="pl-PL" sz="1600" i="1" kern="0" dirty="0" smtClean="0"/>
              <a:t/>
            </a:r>
            <a:br>
              <a:rPr lang="pl-PL" altLang="pl-PL" sz="1600" i="1" kern="0" dirty="0" smtClean="0"/>
            </a:br>
            <a:endParaRPr lang="pl-PL" altLang="pl-PL" sz="1600" i="1" kern="0" dirty="0" smtClean="0"/>
          </a:p>
          <a:p>
            <a:pPr algn="ctr" eaLnBrk="1" hangingPunct="1"/>
            <a:r>
              <a:rPr lang="pl-PL" altLang="pl-PL" sz="3600" i="1" dirty="0"/>
              <a:t> </a:t>
            </a:r>
            <a:endParaRPr lang="pl-PL" altLang="pl-PL" sz="1400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3031367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395536" y="1628800"/>
            <a:ext cx="8496944" cy="4824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altLang="pl-PL" sz="2400" b="1" dirty="0" smtClean="0">
                <a:solidFill>
                  <a:srgbClr val="134C7F"/>
                </a:solidFill>
              </a:rPr>
              <a:t>Kompetentna kadra pedagogiczna</a:t>
            </a:r>
          </a:p>
          <a:p>
            <a:r>
              <a:rPr lang="pl-PL" altLang="pl-PL" sz="2400" b="1" dirty="0" smtClean="0">
                <a:solidFill>
                  <a:srgbClr val="134C7F"/>
                </a:solidFill>
              </a:rPr>
              <a:t>Bogata baza dydaktyczna i warsztatów szkolnych</a:t>
            </a:r>
          </a:p>
          <a:p>
            <a:r>
              <a:rPr lang="pl-PL" altLang="pl-PL" sz="2400" b="1" dirty="0" smtClean="0">
                <a:solidFill>
                  <a:srgbClr val="134C7F"/>
                </a:solidFill>
              </a:rPr>
              <a:t>Klasy patronackie i współpraca </a:t>
            </a:r>
            <a:r>
              <a:rPr lang="pl-PL" altLang="pl-PL" sz="2400" b="1" dirty="0">
                <a:solidFill>
                  <a:srgbClr val="134C7F"/>
                </a:solidFill>
              </a:rPr>
              <a:t>z </a:t>
            </a:r>
            <a:r>
              <a:rPr lang="pl-PL" altLang="pl-PL" sz="2400" b="1" dirty="0" smtClean="0">
                <a:solidFill>
                  <a:srgbClr val="134C7F"/>
                </a:solidFill>
              </a:rPr>
              <a:t>pracodawcami</a:t>
            </a:r>
          </a:p>
          <a:p>
            <a:r>
              <a:rPr lang="pl-PL" altLang="pl-PL" sz="2400" b="1" dirty="0" smtClean="0">
                <a:solidFill>
                  <a:srgbClr val="134C7F"/>
                </a:solidFill>
              </a:rPr>
              <a:t>Pomoc </a:t>
            </a:r>
            <a:r>
              <a:rPr lang="pl-PL" altLang="pl-PL" sz="2400" b="1" dirty="0">
                <a:solidFill>
                  <a:srgbClr val="134C7F"/>
                </a:solidFill>
              </a:rPr>
              <a:t>psychologiczno-pedagogiczną oraz konsultacje </a:t>
            </a:r>
            <a:r>
              <a:rPr lang="pl-PL" altLang="pl-PL" sz="2400" b="1" dirty="0" smtClean="0">
                <a:solidFill>
                  <a:srgbClr val="134C7F"/>
                </a:solidFill>
              </a:rPr>
              <a:t/>
            </a:r>
            <a:br>
              <a:rPr lang="pl-PL" altLang="pl-PL" sz="2400" b="1" dirty="0" smtClean="0">
                <a:solidFill>
                  <a:srgbClr val="134C7F"/>
                </a:solidFill>
              </a:rPr>
            </a:br>
            <a:r>
              <a:rPr lang="pl-PL" altLang="pl-PL" sz="2400" b="1" dirty="0" smtClean="0">
                <a:solidFill>
                  <a:srgbClr val="134C7F"/>
                </a:solidFill>
              </a:rPr>
              <a:t>z doradcą zawodowym</a:t>
            </a:r>
          </a:p>
          <a:p>
            <a:r>
              <a:rPr lang="pl-PL" altLang="pl-PL" sz="2400" b="1" dirty="0" smtClean="0">
                <a:solidFill>
                  <a:srgbClr val="134C7F"/>
                </a:solidFill>
              </a:rPr>
              <a:t>Ośrodek egzaminacyjny dla wszystkich kształconych zawodów</a:t>
            </a:r>
          </a:p>
          <a:p>
            <a:r>
              <a:rPr lang="pl-PL" altLang="pl-PL" sz="2400" b="1" dirty="0">
                <a:solidFill>
                  <a:srgbClr val="134C7F"/>
                </a:solidFill>
              </a:rPr>
              <a:t>Projekty  unijne: </a:t>
            </a:r>
            <a:r>
              <a:rPr lang="pl-PL" altLang="pl-PL" sz="2400" b="1" dirty="0">
                <a:solidFill>
                  <a:srgbClr val="F47F3D"/>
                </a:solidFill>
              </a:rPr>
              <a:t>„Staże zawodowe szansa na lepszą pracę</a:t>
            </a:r>
            <a:r>
              <a:rPr lang="pl-PL" altLang="pl-PL" sz="2400" b="1" dirty="0" smtClean="0">
                <a:solidFill>
                  <a:srgbClr val="F47F3D"/>
                </a:solidFill>
              </a:rPr>
              <a:t>!”</a:t>
            </a:r>
            <a:r>
              <a:rPr lang="pl-PL" altLang="pl-PL" sz="2400" b="1" dirty="0" smtClean="0">
                <a:solidFill>
                  <a:srgbClr val="134C7F"/>
                </a:solidFill>
              </a:rPr>
              <a:t>,</a:t>
            </a:r>
            <a:r>
              <a:rPr lang="pl-PL" altLang="pl-PL" sz="2400" b="1" dirty="0" smtClean="0">
                <a:solidFill>
                  <a:srgbClr val="F47F3D"/>
                </a:solidFill>
              </a:rPr>
              <a:t> „Wiedza </a:t>
            </a:r>
            <a:r>
              <a:rPr lang="pl-PL" altLang="pl-PL" sz="2400" b="1" dirty="0">
                <a:solidFill>
                  <a:srgbClr val="F47F3D"/>
                </a:solidFill>
              </a:rPr>
              <a:t>i praktyka kluczem do sukcesu”</a:t>
            </a:r>
          </a:p>
          <a:p>
            <a:r>
              <a:rPr lang="pl-PL" altLang="pl-PL" sz="2400" b="1" dirty="0">
                <a:solidFill>
                  <a:srgbClr val="134C7F"/>
                </a:solidFill>
              </a:rPr>
              <a:t>Współpraca z uczelniami wyższymi</a:t>
            </a:r>
          </a:p>
          <a:p>
            <a:r>
              <a:rPr lang="pl-PL" altLang="pl-PL" sz="2400" b="1" dirty="0" smtClean="0">
                <a:solidFill>
                  <a:srgbClr val="134C7F"/>
                </a:solidFill>
              </a:rPr>
              <a:t>Konkursy zawodowe</a:t>
            </a:r>
          </a:p>
          <a:p>
            <a:r>
              <a:rPr lang="pl-PL" altLang="pl-PL" sz="2400" b="1" dirty="0" smtClean="0">
                <a:solidFill>
                  <a:srgbClr val="134C7F"/>
                </a:solidFill>
              </a:rPr>
              <a:t>Czas wolny młodzieży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47F3D"/>
                </a:solidFill>
              </a:rPr>
              <a:t>Jakość kształcenia w CKZiU</a:t>
            </a:r>
            <a:endParaRPr lang="pl-PL" b="1" dirty="0">
              <a:solidFill>
                <a:srgbClr val="F47F3D"/>
              </a:solidFill>
            </a:endParaRP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2486689" y="1484784"/>
            <a:ext cx="4161097" cy="0"/>
          </a:xfrm>
          <a:prstGeom prst="line">
            <a:avLst/>
          </a:prstGeom>
          <a:ln w="57150">
            <a:solidFill>
              <a:srgbClr val="68C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786" y="4800275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56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42" y="2155320"/>
            <a:ext cx="23399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47F3D"/>
                </a:solidFill>
              </a:rPr>
              <a:t>Współpraca z pracodawcami</a:t>
            </a: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2486689" y="1484784"/>
            <a:ext cx="4161097" cy="0"/>
          </a:xfrm>
          <a:prstGeom prst="line">
            <a:avLst/>
          </a:prstGeom>
          <a:ln w="57150">
            <a:solidFill>
              <a:srgbClr val="68C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13940"/>
            <a:ext cx="15128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www.ckziu25.sosnowiec.pl/sites/default/files/imce_upload/logo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294580"/>
            <a:ext cx="25812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0" descr="fot kiliński 25 (2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4007" y="3811469"/>
            <a:ext cx="3265945" cy="2168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http://www.kilinski.edu.pl/gallery/biblioteka/IMGP23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772815"/>
            <a:ext cx="3265104" cy="2185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6" descr="http://www.ckziu25.sosnowiec.pl/sites/default/files/imce_upload/renaul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289" y="4070617"/>
            <a:ext cx="30368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Gühr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392" y="1813940"/>
            <a:ext cx="244792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284" y="4797152"/>
            <a:ext cx="2464617" cy="160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95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47F3D"/>
                </a:solidFill>
              </a:rPr>
              <a:t>Współpraca z pracodawcami</a:t>
            </a: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2486689" y="1484784"/>
            <a:ext cx="4161097" cy="0"/>
          </a:xfrm>
          <a:prstGeom prst="line">
            <a:avLst/>
          </a:prstGeom>
          <a:ln w="57150">
            <a:solidFill>
              <a:srgbClr val="68C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20303" r="10182" b="22484"/>
          <a:stretch/>
        </p:blipFill>
        <p:spPr bwMode="auto">
          <a:xfrm>
            <a:off x="3271536" y="1695805"/>
            <a:ext cx="2591401" cy="140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48" y="3104954"/>
            <a:ext cx="4320480" cy="94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006" y="3997215"/>
            <a:ext cx="3234122" cy="113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45" y="1695805"/>
            <a:ext cx="2520279" cy="206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Obraz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45" y="3997215"/>
            <a:ext cx="2915300" cy="2123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888" y="1874916"/>
            <a:ext cx="27178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071" y="5467492"/>
            <a:ext cx="2955372" cy="79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5" b="24574"/>
          <a:stretch/>
        </p:blipFill>
        <p:spPr>
          <a:xfrm>
            <a:off x="3474645" y="5282479"/>
            <a:ext cx="2271420" cy="116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32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47F3D"/>
                </a:solidFill>
              </a:rPr>
              <a:t>Współpraca z pracodawcami</a:t>
            </a: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2486689" y="1484784"/>
            <a:ext cx="4161097" cy="0"/>
          </a:xfrm>
          <a:prstGeom prst="line">
            <a:avLst/>
          </a:prstGeom>
          <a:ln w="57150">
            <a:solidFill>
              <a:srgbClr val="68C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719502"/>
            <a:ext cx="2880320" cy="259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6" y="4471462"/>
            <a:ext cx="3928691" cy="164000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47" b="32726"/>
          <a:stretch/>
        </p:blipFill>
        <p:spPr>
          <a:xfrm>
            <a:off x="448638" y="1882236"/>
            <a:ext cx="4118599" cy="134790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778" y="1971675"/>
            <a:ext cx="27241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6" t="21608" r="9320" b="12954"/>
          <a:stretch/>
        </p:blipFill>
        <p:spPr bwMode="auto">
          <a:xfrm>
            <a:off x="3485314" y="3429000"/>
            <a:ext cx="2606725" cy="129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020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47F3D"/>
                </a:solidFill>
              </a:rPr>
              <a:t>Współpraca z pracodawcami</a:t>
            </a: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2486689" y="1484784"/>
            <a:ext cx="4161097" cy="0"/>
          </a:xfrm>
          <a:prstGeom prst="line">
            <a:avLst/>
          </a:prstGeom>
          <a:ln w="57150">
            <a:solidFill>
              <a:srgbClr val="68C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11"/>
          <p:cNvSpPr txBox="1">
            <a:spLocks noChangeArrowheads="1"/>
          </p:cNvSpPr>
          <p:nvPr/>
        </p:nvSpPr>
        <p:spPr bwMode="auto">
          <a:xfrm>
            <a:off x="395288" y="2781300"/>
            <a:ext cx="5472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/>
            <a:r>
              <a:rPr lang="pl-PL" altLang="pl-PL" dirty="0">
                <a:latin typeface="Arial" charset="0"/>
              </a:rPr>
              <a:t/>
            </a:r>
            <a:br>
              <a:rPr lang="pl-PL" altLang="pl-PL" dirty="0">
                <a:latin typeface="Arial" charset="0"/>
              </a:rPr>
            </a:br>
            <a:endParaRPr lang="pl-PL" altLang="pl-PL" i="1" dirty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11" name="Picture 7" descr="http://mzzl.pl/images/menu_0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73" y="5633367"/>
            <a:ext cx="51133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823" y="2503128"/>
            <a:ext cx="24479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ttp://www.ckpjaslo.pl/img/zawody/technik_elektry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953" y="3890352"/>
            <a:ext cx="2262959" cy="1697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711" y="3890352"/>
            <a:ext cx="2411580" cy="172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501" y="1652046"/>
            <a:ext cx="2870447" cy="7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322" y="3563011"/>
            <a:ext cx="2276343" cy="1686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4088" y="5284759"/>
            <a:ext cx="2357437" cy="966788"/>
          </a:xfrm>
        </p:spPr>
      </p:pic>
      <p:pic>
        <p:nvPicPr>
          <p:cNvPr id="16" name="Obraz 15" descr="https://domszytynamiare.pl/upload/images/POiD_DOBRY_MONTAZ_VI_grafika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02" y="1604526"/>
            <a:ext cx="3773974" cy="22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7246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/>
          <a:stretch/>
        </p:blipFill>
        <p:spPr bwMode="auto">
          <a:xfrm>
            <a:off x="203199" y="188686"/>
            <a:ext cx="8646301" cy="6438233"/>
          </a:xfrm>
          <a:prstGeom prst="rect">
            <a:avLst/>
          </a:prstGeom>
          <a:ln w="38100">
            <a:solidFill>
              <a:srgbClr val="68C4A2"/>
            </a:solidFill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859140" y="1008112"/>
            <a:ext cx="4161097" cy="0"/>
          </a:xfrm>
          <a:prstGeom prst="line">
            <a:avLst/>
          </a:prstGeom>
          <a:ln w="57150">
            <a:solidFill>
              <a:srgbClr val="68C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ytuł 3"/>
          <p:cNvSpPr>
            <a:spLocks noGrp="1"/>
          </p:cNvSpPr>
          <p:nvPr>
            <p:ph type="title"/>
          </p:nvPr>
        </p:nvSpPr>
        <p:spPr>
          <a:xfrm>
            <a:off x="105136" y="0"/>
            <a:ext cx="5694045" cy="1143000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F47F3D"/>
                </a:solidFill>
              </a:rPr>
              <a:t>Staże zagraniczne</a:t>
            </a:r>
            <a:endParaRPr lang="pl-PL" b="1" dirty="0">
              <a:solidFill>
                <a:srgbClr val="F47F3D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014600" y="2731229"/>
            <a:ext cx="863784" cy="418248"/>
          </a:xfrm>
          <a:prstGeom prst="snip1Rect">
            <a:avLst/>
          </a:prstGeom>
          <a:solidFill>
            <a:srgbClr val="68C4A2"/>
          </a:solidFill>
          <a:ln>
            <a:solidFill>
              <a:srgbClr val="134C7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l-PL" b="1" dirty="0" smtClean="0">
                <a:solidFill>
                  <a:srgbClr val="134C7F"/>
                </a:solidFill>
              </a:rPr>
              <a:t>Anglia</a:t>
            </a:r>
            <a:endParaRPr lang="pl-PL" b="1" dirty="0">
              <a:solidFill>
                <a:srgbClr val="134C7F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18422" y="3407802"/>
            <a:ext cx="985538" cy="418248"/>
          </a:xfrm>
          <a:prstGeom prst="snip1Rect">
            <a:avLst/>
          </a:prstGeom>
          <a:solidFill>
            <a:srgbClr val="68C4A2"/>
          </a:solidFill>
          <a:ln>
            <a:solidFill>
              <a:srgbClr val="134C7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l-PL" b="1" dirty="0" smtClean="0">
                <a:solidFill>
                  <a:srgbClr val="134C7F"/>
                </a:solidFill>
              </a:rPr>
              <a:t>Niemcy</a:t>
            </a:r>
            <a:endParaRPr lang="pl-PL" b="1" dirty="0">
              <a:solidFill>
                <a:srgbClr val="134C7F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846282" y="3941135"/>
            <a:ext cx="911419" cy="418248"/>
          </a:xfrm>
          <a:prstGeom prst="snip1Rect">
            <a:avLst/>
          </a:prstGeom>
          <a:solidFill>
            <a:srgbClr val="68C4A2"/>
          </a:solidFill>
          <a:ln>
            <a:solidFill>
              <a:srgbClr val="134C7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l-PL" b="1" dirty="0" smtClean="0">
                <a:solidFill>
                  <a:srgbClr val="134C7F"/>
                </a:solidFill>
              </a:rPr>
              <a:t>Czechy</a:t>
            </a:r>
            <a:endParaRPr lang="pl-PL" b="1" dirty="0">
              <a:solidFill>
                <a:srgbClr val="134C7F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016853" y="5628199"/>
            <a:ext cx="1189903" cy="418248"/>
          </a:xfrm>
          <a:prstGeom prst="snip1Rect">
            <a:avLst/>
          </a:prstGeom>
          <a:solidFill>
            <a:srgbClr val="68C4A2"/>
          </a:solidFill>
          <a:ln>
            <a:solidFill>
              <a:srgbClr val="134C7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l-PL" b="1" dirty="0" smtClean="0">
                <a:solidFill>
                  <a:srgbClr val="134C7F"/>
                </a:solidFill>
              </a:rPr>
              <a:t>Hiszpania</a:t>
            </a:r>
            <a:endParaRPr lang="pl-PL" b="1" dirty="0">
              <a:solidFill>
                <a:srgbClr val="134C7F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39552" y="5413508"/>
            <a:ext cx="1412503" cy="418248"/>
          </a:xfrm>
          <a:prstGeom prst="snip1Rect">
            <a:avLst/>
          </a:prstGeom>
          <a:solidFill>
            <a:srgbClr val="68C4A2"/>
          </a:solidFill>
          <a:ln>
            <a:solidFill>
              <a:srgbClr val="134C7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l-PL" b="1" dirty="0" smtClean="0">
                <a:solidFill>
                  <a:srgbClr val="134C7F"/>
                </a:solidFill>
              </a:rPr>
              <a:t>Portugalia</a:t>
            </a:r>
            <a:endParaRPr lang="pl-PL" b="1" dirty="0">
              <a:solidFill>
                <a:srgbClr val="134C7F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526349" y="5204384"/>
            <a:ext cx="987990" cy="418248"/>
          </a:xfrm>
          <a:prstGeom prst="snip1Rect">
            <a:avLst/>
          </a:prstGeom>
          <a:solidFill>
            <a:srgbClr val="68C4A2"/>
          </a:solidFill>
          <a:ln>
            <a:solidFill>
              <a:srgbClr val="134C7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l-PL" b="1" dirty="0" smtClean="0">
                <a:solidFill>
                  <a:srgbClr val="134C7F"/>
                </a:solidFill>
              </a:rPr>
              <a:t>Włochy</a:t>
            </a:r>
            <a:endParaRPr lang="pl-PL" b="1" dirty="0">
              <a:solidFill>
                <a:srgbClr val="134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17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oliniowy 5"/>
          <p:cNvCxnSpPr/>
          <p:nvPr/>
        </p:nvCxnSpPr>
        <p:spPr>
          <a:xfrm>
            <a:off x="2486689" y="1484784"/>
            <a:ext cx="4161097" cy="0"/>
          </a:xfrm>
          <a:prstGeom prst="line">
            <a:avLst/>
          </a:prstGeom>
          <a:ln w="57150">
            <a:solidFill>
              <a:srgbClr val="68C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3" b="9328"/>
          <a:stretch/>
        </p:blipFill>
        <p:spPr bwMode="auto">
          <a:xfrm>
            <a:off x="678353" y="1600982"/>
            <a:ext cx="3772526" cy="2397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Obraz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0"/>
          <a:stretch/>
        </p:blipFill>
        <p:spPr bwMode="auto">
          <a:xfrm>
            <a:off x="571500" y="4028367"/>
            <a:ext cx="2590344" cy="2456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F47F3D"/>
                </a:solidFill>
              </a:rPr>
              <a:t>Staże zagraniczne</a:t>
            </a:r>
            <a:endParaRPr lang="pl-PL" b="1" dirty="0">
              <a:solidFill>
                <a:srgbClr val="F47F3D"/>
              </a:solidFill>
            </a:endParaRPr>
          </a:p>
        </p:txBody>
      </p:sp>
      <p:pic>
        <p:nvPicPr>
          <p:cNvPr id="27" name="Obraz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70"/>
          <a:stretch/>
        </p:blipFill>
        <p:spPr>
          <a:xfrm>
            <a:off x="4586497" y="1638299"/>
            <a:ext cx="3981838" cy="2390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Obraz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1" t="-796" r="20095" b="16518"/>
          <a:stretch/>
        </p:blipFill>
        <p:spPr>
          <a:xfrm>
            <a:off x="5422565" y="4004652"/>
            <a:ext cx="3145769" cy="245049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29" name="Obraz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9" t="17879" r="-1"/>
          <a:stretch/>
        </p:blipFill>
        <p:spPr>
          <a:xfrm>
            <a:off x="3213303" y="4126063"/>
            <a:ext cx="2123704" cy="234023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20425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260</Words>
  <Application>Microsoft Office PowerPoint</Application>
  <PresentationFormat>Pokaz na ekranie (4:3)</PresentationFormat>
  <Paragraphs>101</Paragraphs>
  <Slides>25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Motyw pakietu Office</vt:lpstr>
      <vt:lpstr>Możliwości  kształcenia zawodowego w Centrum Kształcenia Zawodowego i Ustawicznego Kilińskiego 25 w Sosnowcu</vt:lpstr>
      <vt:lpstr>Prezentacja programu PowerPoint</vt:lpstr>
      <vt:lpstr>Jakość kształcenia w CKZiU</vt:lpstr>
      <vt:lpstr>Współpraca z pracodawcami</vt:lpstr>
      <vt:lpstr>Współpraca z pracodawcami</vt:lpstr>
      <vt:lpstr>Współpraca z pracodawcami</vt:lpstr>
      <vt:lpstr>Współpraca z pracodawcami</vt:lpstr>
      <vt:lpstr>Staże zagraniczne</vt:lpstr>
      <vt:lpstr>Staże zagraniczne</vt:lpstr>
      <vt:lpstr>Staże zagraniczne</vt:lpstr>
      <vt:lpstr>Zawody w CKZiU</vt:lpstr>
      <vt:lpstr>Zawody w CKZiU</vt:lpstr>
      <vt:lpstr>Zawody w CKZiU</vt:lpstr>
      <vt:lpstr>Baza dydaktyczna szkół</vt:lpstr>
      <vt:lpstr>Zawody w CKZiU</vt:lpstr>
      <vt:lpstr>Baza dydaktyczna szkoły</vt:lpstr>
      <vt:lpstr>Zawody w CKZiU</vt:lpstr>
      <vt:lpstr>Zawody w CKZiU</vt:lpstr>
      <vt:lpstr>Baza dydaktyczna szkół</vt:lpstr>
      <vt:lpstr>Zawody w CKZiU</vt:lpstr>
      <vt:lpstr>Baza dydaktyczna szkoły</vt:lpstr>
      <vt:lpstr>Zawody w CKZiU</vt:lpstr>
      <vt:lpstr>Baza dydaktyczna szkoły</vt:lpstr>
      <vt:lpstr>Rekrutacja w CKZiU</vt:lpstr>
      <vt:lpstr>DZIĘKUJĘ ZA UWAGĘ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Możliwości kształcenia zawodowego</dc:title>
  <dc:creator>Dorota</dc:creator>
  <cp:lastModifiedBy>Dorota Zalas</cp:lastModifiedBy>
  <cp:revision>86</cp:revision>
  <dcterms:created xsi:type="dcterms:W3CDTF">2020-01-29T22:58:37Z</dcterms:created>
  <dcterms:modified xsi:type="dcterms:W3CDTF">2020-03-20T09:21:40Z</dcterms:modified>
</cp:coreProperties>
</file>