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F3D83-F56D-4F85-AEBE-119840F7EA62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4059-C9A4-49DA-B66B-54EE29DEB6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86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94059-C9A4-49DA-B66B-54EE29DEB67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1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73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49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68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01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10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47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55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476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141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907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866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2C0C21-2444-4A5E-B788-213D4D5DB51E}" type="datetimeFigureOut">
              <a:rPr lang="pl-PL" smtClean="0"/>
              <a:t>26.05.2020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75FDD-4DA7-4F75-BF24-CED8A2FE250A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2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ratorium.katowice.pl/index.php/rodzice-i-uczniowie/rekrutacja/wykaz-zawodow-wiedzy-artystycznych-i-sportowych-organizowanych-przez-kuratora-oswiaty-lub-inne-podmioty-rok-szkolny-2019-2020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edukacja/harmonogram-rekrutacji-do-szkol-ponadpodstawowych-na-rok-szkolny-2020202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laskie.edu.com.pl/kandydat/app/access_locke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/>
                </a:solidFill>
              </a:rPr>
              <a:t>Rekrutacja 2020/ 2021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/>
              <a:t> </a:t>
            </a:r>
            <a:r>
              <a:rPr lang="pl-PL" dirty="0" smtClean="0">
                <a:solidFill>
                  <a:schemeClr val="accent2"/>
                </a:solidFill>
              </a:rPr>
              <a:t>nowy Harmonogram rekrutacji - 20 maja 2020</a:t>
            </a:r>
            <a:endParaRPr lang="pl-P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ymbol zastępczy zawartości 2"/>
          <p:cNvSpPr>
            <a:spLocks noGrp="1"/>
          </p:cNvSpPr>
          <p:nvPr>
            <p:ph idx="1"/>
          </p:nvPr>
        </p:nvSpPr>
        <p:spPr>
          <a:xfrm>
            <a:off x="1933575" y="168276"/>
            <a:ext cx="8105775" cy="600921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l-PL" altLang="pl-PL" sz="24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l-PL" altLang="pl-PL" sz="24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altLang="pl-PL" sz="2400" b="1" dirty="0">
                <a:solidFill>
                  <a:schemeClr val="accent2"/>
                </a:solidFill>
              </a:rPr>
              <a:t>Rekrutacja uczniów do szkół p</a:t>
            </a:r>
            <a:r>
              <a:rPr lang="pl-PL" sz="2400" b="1" dirty="0">
                <a:solidFill>
                  <a:schemeClr val="accent2"/>
                </a:solidFill>
              </a:rPr>
              <a:t>onadpodstawowych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sz="2400" b="1" dirty="0">
                <a:solidFill>
                  <a:schemeClr val="accent2"/>
                </a:solidFill>
              </a:rPr>
              <a:t>dla absolwentów szkół podstawowych</a:t>
            </a:r>
          </a:p>
          <a:p>
            <a:pPr marL="0" indent="0" algn="ctr">
              <a:buNone/>
              <a:defRPr/>
            </a:pPr>
            <a:endParaRPr lang="pl-PL" sz="1200" b="1" dirty="0"/>
          </a:p>
          <a:p>
            <a:pPr marL="0" indent="0" algn="just">
              <a:buNone/>
              <a:defRPr/>
            </a:pPr>
            <a:r>
              <a:rPr lang="pl-PL" sz="1867" b="1" dirty="0"/>
              <a:t>Przeliczanie punktów za świadectwa ukończenia szkoły podstawowej</a:t>
            </a:r>
            <a:endParaRPr lang="pl-PL" sz="1867" dirty="0"/>
          </a:p>
          <a:p>
            <a:pPr marL="0" indent="0" algn="just">
              <a:buNone/>
              <a:defRPr/>
            </a:pPr>
            <a:r>
              <a:rPr lang="pl-PL" sz="1867" dirty="0"/>
              <a:t>(oceny z języka polskiego i matematyki oraz dwóch obowiązkowych zajęć edukacyjnych ustalonych przez dyrektora szkoły przyznaje się 18 punktów za ocenę celującą) -	          </a:t>
            </a:r>
            <a:r>
              <a:rPr lang="pl-PL" sz="1867" u="sng" dirty="0"/>
              <a:t>maksymalnie 72 punkty</a:t>
            </a:r>
            <a:r>
              <a:rPr lang="pl-PL" sz="1867" dirty="0"/>
              <a:t> </a:t>
            </a:r>
          </a:p>
          <a:p>
            <a:pPr marL="0" indent="0" algn="just">
              <a:buNone/>
              <a:defRPr/>
            </a:pPr>
            <a:r>
              <a:rPr lang="pl-PL" sz="1867" dirty="0"/>
              <a:t>np.:</a:t>
            </a:r>
          </a:p>
          <a:p>
            <a:pPr algn="just">
              <a:defRPr/>
            </a:pPr>
            <a:r>
              <a:rPr lang="pl-PL" sz="1867" dirty="0"/>
              <a:t>język polski – maksymalnie -	18 punktów,</a:t>
            </a:r>
          </a:p>
          <a:p>
            <a:pPr algn="just">
              <a:defRPr/>
            </a:pPr>
            <a:r>
              <a:rPr lang="pl-PL" sz="1867" dirty="0"/>
              <a:t>matematyka – maksymalnie - 	18 punktów,</a:t>
            </a:r>
          </a:p>
          <a:p>
            <a:pPr algn="just">
              <a:defRPr/>
            </a:pPr>
            <a:r>
              <a:rPr lang="pl-PL" sz="1867" dirty="0"/>
              <a:t>jeden przedmiot – maksymalnie - 	18 punktów,</a:t>
            </a:r>
          </a:p>
          <a:p>
            <a:pPr algn="just">
              <a:defRPr/>
            </a:pPr>
            <a:r>
              <a:rPr lang="pl-PL" sz="1867" dirty="0"/>
              <a:t>drugi przedmiot – maksymalnie - 	18 punktów.</a:t>
            </a:r>
          </a:p>
          <a:p>
            <a:pPr marL="0" indent="0" algn="just">
              <a:buNone/>
              <a:defRPr/>
            </a:pPr>
            <a:endParaRPr lang="pl-PL" sz="1200" dirty="0"/>
          </a:p>
          <a:p>
            <a:pPr marL="0" indent="0" algn="just">
              <a:buNone/>
              <a:defRPr/>
            </a:pPr>
            <a:r>
              <a:rPr lang="pl-PL" sz="1200" dirty="0"/>
              <a:t>§  14 Rozporządzenia Ministra Edukacji Narodowej z dnia 21 sierpnia 2019 r. w sprawie przeprowadzania postępowania rekrutacyjnego oraz postępowania uzupełniającego do publicznych przedszkoli, szkół, placówek i centrów (Dz. U. z 2019 r. poz. 1737)</a:t>
            </a:r>
            <a:endParaRPr lang="pl-PL" sz="1200" b="1" dirty="0"/>
          </a:p>
          <a:p>
            <a:pPr marL="0" indent="0">
              <a:buNone/>
              <a:defRPr/>
            </a:pPr>
            <a:endParaRPr lang="pl-PL" sz="1200" dirty="0"/>
          </a:p>
        </p:txBody>
      </p:sp>
      <p:sp>
        <p:nvSpPr>
          <p:cNvPr id="19459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D435B4-3F65-4B5F-AB62-03B07EBCF7D3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ymbol zastępczy zawartości 2"/>
          <p:cNvSpPr>
            <a:spLocks noGrp="1"/>
          </p:cNvSpPr>
          <p:nvPr>
            <p:ph idx="1"/>
          </p:nvPr>
        </p:nvSpPr>
        <p:spPr>
          <a:xfrm>
            <a:off x="2152650" y="179675"/>
            <a:ext cx="7886700" cy="639021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l-PL" altLang="pl-PL" sz="24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l-PL" altLang="pl-PL" sz="24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altLang="pl-PL" sz="2400" b="1" dirty="0">
                <a:solidFill>
                  <a:schemeClr val="accent2"/>
                </a:solidFill>
              </a:rPr>
              <a:t>Rekrutacja uczniów do szkół p</a:t>
            </a:r>
            <a:r>
              <a:rPr lang="pl-PL" sz="2400" b="1" dirty="0">
                <a:solidFill>
                  <a:schemeClr val="accent2"/>
                </a:solidFill>
              </a:rPr>
              <a:t>onadpodstawowych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sz="2400" b="1" dirty="0">
                <a:solidFill>
                  <a:schemeClr val="accent2"/>
                </a:solidFill>
              </a:rPr>
              <a:t>dla absolwentów szkół podstawowych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l-PL" sz="24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sz="1867" b="1" dirty="0"/>
              <a:t>Przeliczanie punktów za świadectwa ukończenia szkoły podstawowej</a:t>
            </a:r>
            <a:endParaRPr lang="pl-PL" sz="2400" b="1" dirty="0"/>
          </a:p>
          <a:p>
            <a:pPr algn="just">
              <a:defRPr/>
            </a:pPr>
            <a:r>
              <a:rPr lang="pl-PL" sz="1867" dirty="0"/>
              <a:t>Za </a:t>
            </a:r>
            <a:r>
              <a:rPr lang="pl-PL" sz="1867" b="1" dirty="0"/>
              <a:t>świadectwo ukończenia szkoły podstawowej </a:t>
            </a:r>
            <a:r>
              <a:rPr lang="pl-PL" sz="1867" dirty="0"/>
              <a:t>z wyróżnieniem przyznaje się  			</a:t>
            </a:r>
            <a:r>
              <a:rPr lang="pl-PL" sz="1867" u="sng" dirty="0"/>
              <a:t>7 punktów</a:t>
            </a:r>
            <a:r>
              <a:rPr lang="pl-PL" sz="1867" dirty="0"/>
              <a:t>. </a:t>
            </a:r>
          </a:p>
          <a:p>
            <a:pPr algn="just">
              <a:defRPr/>
            </a:pPr>
            <a:r>
              <a:rPr lang="pl-PL" sz="1867" dirty="0"/>
              <a:t>Za </a:t>
            </a:r>
            <a:r>
              <a:rPr lang="pl-PL" sz="1867" b="1" dirty="0"/>
              <a:t>szczególne osiągnięcia </a:t>
            </a:r>
            <a:r>
              <a:rPr lang="pl-PL" sz="1867" dirty="0"/>
              <a:t>z takich samych zawodów wiedzy, artystycznych i sportowych, na tym samym szczeblu oraz z tego samego zakresu, wymienione na świadectwie ukończenia szkoły podstawowej przyznaje się jednorazowo punkty za najwyższe osiągnięcie tego ucznia w tych zawodach - maksymalnie 		</a:t>
            </a:r>
            <a:r>
              <a:rPr lang="pl-PL" sz="1867" u="sng" dirty="0"/>
              <a:t>18 punktów.</a:t>
            </a:r>
            <a:endParaRPr lang="pl-PL" sz="1867" dirty="0"/>
          </a:p>
          <a:p>
            <a:pPr algn="just">
              <a:defRPr/>
            </a:pPr>
            <a:r>
              <a:rPr lang="pl-PL" sz="1867" dirty="0"/>
              <a:t>Za </a:t>
            </a:r>
            <a:r>
              <a:rPr lang="pl-PL" sz="1867" b="1" dirty="0"/>
              <a:t>osiągnięcia w zakresie aktywności społecznej</a:t>
            </a:r>
            <a:r>
              <a:rPr lang="pl-PL" sz="1867" dirty="0"/>
              <a:t>, w tym na rzecz środowiska szkolnego, przyznaje się 	 </a:t>
            </a:r>
            <a:r>
              <a:rPr lang="pl-PL" sz="1867" u="sng" dirty="0"/>
              <a:t>3 punkty.</a:t>
            </a:r>
            <a:r>
              <a:rPr lang="pl-PL" sz="1867" dirty="0"/>
              <a:t>   </a:t>
            </a:r>
            <a:endParaRPr lang="pl-PL" sz="1867" b="1" dirty="0"/>
          </a:p>
          <a:p>
            <a:pPr marL="0" indent="0" algn="just">
              <a:buNone/>
              <a:defRPr/>
            </a:pPr>
            <a:r>
              <a:rPr lang="pl-PL" sz="1867" b="1" dirty="0"/>
              <a:t>Razem: 72 punkty + 7 punktów + 18 punktów + 3 punkty = 100 punktów</a:t>
            </a:r>
          </a:p>
          <a:p>
            <a:pPr marL="0" indent="0" algn="just">
              <a:buNone/>
              <a:defRPr/>
            </a:pPr>
            <a:r>
              <a:rPr lang="pl-PL" sz="1333" dirty="0"/>
              <a:t>§ 5,6,7 Rozporządzenie Ministra Edukacji Narodowej z dnia 21 sierpnia 2019 r. w sprawie przeprowadzania postępowania rekrutacyjnego oraz postępowania uzupełniającego do publicznych przedszkoli, szkół, placówek i centrów (Dz. U. z 2019 r. poz. 1737)</a:t>
            </a:r>
          </a:p>
          <a:p>
            <a:pPr marL="0" indent="0">
              <a:buNone/>
              <a:defRPr/>
            </a:pPr>
            <a:endParaRPr lang="pl-PL" sz="1867" dirty="0"/>
          </a:p>
        </p:txBody>
      </p:sp>
      <p:sp>
        <p:nvSpPr>
          <p:cNvPr id="20483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1DBE46-5986-43B3-8C33-52394850BE14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1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>
          <a:xfrm>
            <a:off x="2152650" y="683683"/>
            <a:ext cx="7886700" cy="591925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pl-PL" altLang="pl-PL" sz="2400" b="1" dirty="0">
                <a:solidFill>
                  <a:schemeClr val="accent2"/>
                </a:solidFill>
              </a:rPr>
              <a:t>Rekrutacja uczniów do szkół ponadpodstawowych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pl-PL" altLang="pl-PL" sz="2400" b="1" dirty="0">
                <a:solidFill>
                  <a:schemeClr val="accent2"/>
                </a:solidFill>
              </a:rPr>
              <a:t>dla absolwentów szkół podstawowych</a:t>
            </a:r>
          </a:p>
          <a:p>
            <a:pPr marL="0" indent="0">
              <a:buNone/>
            </a:pPr>
            <a:endParaRPr lang="pl-PL" altLang="pl-PL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pl-PL" altLang="pl-PL" sz="1867" b="1" dirty="0"/>
              <a:t>Uprawnienia laureatów olimpiad i konkursów przedmiotowych</a:t>
            </a:r>
          </a:p>
          <a:p>
            <a:pPr marL="0" indent="0" algn="just">
              <a:buNone/>
            </a:pPr>
            <a:endParaRPr lang="pl-PL" altLang="pl-PL" sz="2133" dirty="0"/>
          </a:p>
          <a:p>
            <a:pPr marL="0" indent="0" algn="just">
              <a:buNone/>
            </a:pPr>
            <a:r>
              <a:rPr lang="pl-PL" altLang="pl-PL" sz="1867" dirty="0"/>
              <a:t>Laureat lub finalista ogólnopolskiej olimpiady przedmiotowej oraz laureat konkursu przedmiotowego o zasięgu wojewódzkim lub </a:t>
            </a:r>
            <a:r>
              <a:rPr lang="pl-PL" altLang="pl-PL" sz="1867" dirty="0" err="1"/>
              <a:t>ponadwojewódzkim</a:t>
            </a:r>
            <a:r>
              <a:rPr lang="pl-PL" altLang="pl-PL" sz="1867" dirty="0"/>
              <a:t>, przeprowadzonych zgodnie z przepisami wydanymi na podstawie art. 22 ust. 2 pkt. 8 ustawy o systemie oświaty, </a:t>
            </a:r>
            <a:r>
              <a:rPr lang="pl-PL" altLang="pl-PL" sz="1867" u="sng" dirty="0"/>
              <a:t>są przyjmowani w pierwszej kolejności do publicznej szkoły ponadpodstawowej </a:t>
            </a:r>
            <a:r>
              <a:rPr lang="pl-PL" altLang="pl-PL" sz="1867" dirty="0"/>
              <a:t>. </a:t>
            </a:r>
          </a:p>
          <a:p>
            <a:pPr marL="0" indent="0">
              <a:buNone/>
            </a:pPr>
            <a:r>
              <a:rPr lang="pl-PL" altLang="pl-PL" sz="1600" i="1" dirty="0"/>
              <a:t>W przypadku uczniów ubiegających się o przyjęcie do szkoły, w której realizowany program wymaga indywidualnych predyspozycji kandydatów,  należy</a:t>
            </a:r>
            <a:r>
              <a:rPr lang="pl-PL" altLang="pl-PL" sz="1600" b="1" i="1" dirty="0"/>
              <a:t> </a:t>
            </a:r>
            <a:r>
              <a:rPr lang="pl-PL" altLang="pl-PL" sz="1600" i="1" dirty="0"/>
              <a:t>pamiętać np. o wynikach prób sprawności fizycznej, sprawdzianu predyspozycji językowych, sprawdzianu kompetencji językowych.</a:t>
            </a:r>
            <a:endParaRPr lang="pl-PL" altLang="pl-PL" sz="1600" dirty="0"/>
          </a:p>
          <a:p>
            <a:pPr marL="0" indent="0">
              <a:buNone/>
            </a:pPr>
            <a:r>
              <a:rPr lang="pl-PL" altLang="pl-PL" sz="1600" dirty="0"/>
              <a:t>Art.  132 ustawy z dnia 14 grudnia 2016 r. Prawo oświatowe ( </a:t>
            </a:r>
            <a:r>
              <a:rPr lang="pl-PL" altLang="pl-PL" sz="1600" dirty="0" err="1"/>
              <a:t>Dz.U</a:t>
            </a:r>
            <a:r>
              <a:rPr lang="pl-PL" altLang="pl-PL" sz="1600" dirty="0"/>
              <a:t>. z 2019 r. poz. 1148 ze zm.)</a:t>
            </a:r>
          </a:p>
          <a:p>
            <a:pPr marL="0" indent="0">
              <a:buNone/>
            </a:pPr>
            <a:endParaRPr lang="pl-PL" altLang="pl-PL" sz="1867" dirty="0"/>
          </a:p>
        </p:txBody>
      </p:sp>
      <p:sp>
        <p:nvSpPr>
          <p:cNvPr id="21507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AA7A9A-A584-42AE-B4A4-89A07059F423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07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2"/>
          <p:cNvSpPr>
            <a:spLocks noGrp="1"/>
          </p:cNvSpPr>
          <p:nvPr>
            <p:ph idx="1"/>
          </p:nvPr>
        </p:nvSpPr>
        <p:spPr>
          <a:xfrm>
            <a:off x="2152650" y="431800"/>
            <a:ext cx="7886700" cy="617114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pl-PL" altLang="pl-PL" sz="2400" b="1" dirty="0"/>
          </a:p>
          <a:p>
            <a:pPr marL="0" indent="0" algn="ctr">
              <a:buNone/>
              <a:defRPr/>
            </a:pPr>
            <a:r>
              <a:rPr lang="pl-PL" altLang="pl-PL" sz="2400" b="1" dirty="0">
                <a:solidFill>
                  <a:schemeClr val="accent2"/>
                </a:solidFill>
              </a:rPr>
              <a:t>Rekrutacja uczniów do szkół ponadpodstawowych </a:t>
            </a:r>
            <a:br>
              <a:rPr lang="pl-PL" altLang="pl-PL" sz="2400" b="1" dirty="0">
                <a:solidFill>
                  <a:schemeClr val="accent2"/>
                </a:solidFill>
              </a:rPr>
            </a:br>
            <a:r>
              <a:rPr lang="pl-PL" altLang="pl-PL" sz="2400" b="1" dirty="0">
                <a:solidFill>
                  <a:schemeClr val="accent2"/>
                </a:solidFill>
              </a:rPr>
              <a:t>dla absolwentów szkół podstawowych</a:t>
            </a:r>
          </a:p>
          <a:p>
            <a:pPr marL="0" indent="0" algn="ctr">
              <a:buNone/>
              <a:defRPr/>
            </a:pPr>
            <a:endParaRPr lang="pl-PL" altLang="pl-PL" sz="1867" b="1" dirty="0">
              <a:solidFill>
                <a:schemeClr val="accent2"/>
              </a:solidFill>
            </a:endParaRPr>
          </a:p>
          <a:p>
            <a:pPr marL="0" indent="0" algn="just">
              <a:buNone/>
              <a:defRPr/>
            </a:pPr>
            <a:r>
              <a:rPr lang="pl-PL" altLang="pl-PL" sz="1867" b="1" dirty="0"/>
              <a:t>Uprawnienia laureatów olimpiad i konkursów przedmiotowych w zakresie zasad przeprowadzania i przystępowania do egzaminu ósmoklasisty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1867" dirty="0"/>
              <a:t>Uczeń, który jest laureatem lub finalistą olimpiady przedmiotowej albo </a:t>
            </a:r>
            <a:r>
              <a:rPr lang="pl-PL" altLang="pl-PL" sz="1867" u="sng" dirty="0"/>
              <a:t>laureatem konkursu przedmiotowego o zasięgu wojewódzkim lub </a:t>
            </a:r>
            <a:r>
              <a:rPr lang="pl-PL" altLang="pl-PL" sz="1867" u="sng" dirty="0" err="1"/>
              <a:t>ponadwojewódzkim</a:t>
            </a:r>
            <a:r>
              <a:rPr lang="pl-PL" altLang="pl-PL" sz="1867" dirty="0"/>
              <a:t>, organizowanego z zakresu jednego z przedmiotów objętych egzaminem ósmoklasisty, </a:t>
            </a:r>
            <a:r>
              <a:rPr lang="pl-PL" altLang="pl-PL" sz="1867" u="sng" dirty="0"/>
              <a:t>jest zwolniony z egzaminu z tego przedmiotu.</a:t>
            </a:r>
            <a:r>
              <a:rPr lang="pl-PL" sz="1867" b="1" dirty="0"/>
              <a:t> 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1867" dirty="0"/>
              <a:t>Wykaz olimpiad przedmiotowych przeprowadzanych z przedmiotu lub przedmiotów objętych egzaminem ósmoklasisty uprawniających laureatów </a:t>
            </a:r>
            <a:br>
              <a:rPr lang="pl-PL" altLang="pl-PL" sz="1867" dirty="0"/>
            </a:br>
            <a:r>
              <a:rPr lang="pl-PL" altLang="pl-PL" sz="1867" dirty="0"/>
              <a:t>i finalistów tych olimpiad do zwolnienia z egzaminu z danego przedmiotu ogłasza Minister Edukacji Narodowej w formie komunikatu w Biuletynie Informacji Publicznej MEN.</a:t>
            </a:r>
          </a:p>
          <a:p>
            <a:pPr algn="just">
              <a:buFont typeface="Arial" charset="0"/>
              <a:buChar char="•"/>
              <a:defRPr/>
            </a:pPr>
            <a:endParaRPr lang="pl-PL" altLang="pl-PL" sz="1867" dirty="0"/>
          </a:p>
          <a:p>
            <a:pPr marL="0" indent="0" algn="just">
              <a:buNone/>
              <a:defRPr/>
            </a:pPr>
            <a:r>
              <a:rPr lang="pl-PL" sz="1600" dirty="0"/>
              <a:t>Art. 44 </a:t>
            </a:r>
            <a:r>
              <a:rPr lang="pl-PL" sz="1600" dirty="0" err="1"/>
              <a:t>zx</a:t>
            </a:r>
            <a:r>
              <a:rPr lang="pl-PL" sz="1600" dirty="0"/>
              <a:t> ust. 1</a:t>
            </a:r>
            <a:r>
              <a:rPr lang="pl-PL" altLang="pl-PL" sz="1600" dirty="0"/>
              <a:t>, </a:t>
            </a:r>
            <a:r>
              <a:rPr lang="pl-PL" sz="1600" dirty="0"/>
              <a:t>art. 44 </a:t>
            </a:r>
            <a:r>
              <a:rPr lang="pl-PL" sz="1600" dirty="0" err="1"/>
              <a:t>zzzw</a:t>
            </a:r>
            <a:r>
              <a:rPr lang="pl-PL" sz="1600" dirty="0"/>
              <a:t> Ustawa o systemie oświaty (Dz.U. z 2019 r. poz. 1481)</a:t>
            </a:r>
          </a:p>
          <a:p>
            <a:pPr algn="just">
              <a:buFont typeface="Arial" charset="0"/>
              <a:buChar char="•"/>
              <a:defRPr/>
            </a:pPr>
            <a:endParaRPr lang="pl-PL" altLang="pl-PL" sz="1867" dirty="0"/>
          </a:p>
          <a:p>
            <a:pPr marL="0" indent="0" algn="ctr">
              <a:buNone/>
              <a:defRPr/>
            </a:pPr>
            <a:endParaRPr lang="pl-PL" altLang="pl-PL" sz="2133" i="1" dirty="0"/>
          </a:p>
        </p:txBody>
      </p:sp>
      <p:sp>
        <p:nvSpPr>
          <p:cNvPr id="22531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51F2F64-3943-4F3C-B030-C8576279C13E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3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altLang="pl-PL" sz="2400" b="1" dirty="0">
                <a:latin typeface="+mn-lt"/>
              </a:rPr>
              <a:t/>
            </a:r>
            <a:br>
              <a:rPr lang="pl-PL" altLang="pl-PL" sz="2400" b="1" dirty="0">
                <a:latin typeface="+mn-lt"/>
              </a:rPr>
            </a:br>
            <a:r>
              <a:rPr lang="pl-PL" altLang="pl-PL" sz="2400" b="1" dirty="0">
                <a:latin typeface="+mn-lt"/>
              </a:rPr>
              <a:t/>
            </a:r>
            <a:br>
              <a:rPr lang="pl-PL" altLang="pl-PL" sz="2400" b="1" dirty="0">
                <a:latin typeface="+mn-lt"/>
              </a:rPr>
            </a:br>
            <a:r>
              <a:rPr lang="pl-PL" altLang="pl-PL" sz="2400" b="1" dirty="0">
                <a:solidFill>
                  <a:schemeClr val="accent2"/>
                </a:solidFill>
                <a:latin typeface="+mn-lt"/>
              </a:rPr>
              <a:t>Rekrutacja uczniów do szkół ponadpodstawowych </a:t>
            </a:r>
            <a:br>
              <a:rPr lang="pl-PL" altLang="pl-PL" sz="2400" b="1" dirty="0">
                <a:solidFill>
                  <a:schemeClr val="accent2"/>
                </a:solidFill>
                <a:latin typeface="+mn-lt"/>
              </a:rPr>
            </a:br>
            <a:r>
              <a:rPr lang="pl-PL" altLang="pl-PL" sz="2400" b="1" dirty="0">
                <a:solidFill>
                  <a:schemeClr val="accent2"/>
                </a:solidFill>
                <a:latin typeface="+mn-lt"/>
              </a:rPr>
              <a:t>dla absolwentów szkół podstawowych</a:t>
            </a:r>
            <a:r>
              <a:rPr lang="pl-PL" altLang="pl-PL" b="1" dirty="0" smtClean="0">
                <a:solidFill>
                  <a:schemeClr val="accent2"/>
                </a:solidFill>
              </a:rPr>
              <a:t/>
            </a:r>
            <a:br>
              <a:rPr lang="pl-PL" altLang="pl-PL" b="1" dirty="0" smtClean="0">
                <a:solidFill>
                  <a:schemeClr val="accent2"/>
                </a:solidFill>
              </a:rPr>
            </a:b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57425" y="1208617"/>
            <a:ext cx="7886700" cy="4905375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pl-PL" altLang="pl-PL" sz="2133" b="1" dirty="0"/>
          </a:p>
          <a:p>
            <a:pPr marL="0" indent="0" algn="ctr">
              <a:buNone/>
              <a:defRPr/>
            </a:pPr>
            <a:endParaRPr lang="pl-PL" altLang="pl-PL" sz="2133" b="1" dirty="0"/>
          </a:p>
          <a:p>
            <a:pPr marL="0" indent="0" algn="ctr">
              <a:buNone/>
              <a:defRPr/>
            </a:pPr>
            <a:r>
              <a:rPr lang="pl-PL" altLang="pl-PL" sz="1867" b="1" dirty="0"/>
              <a:t>Uprawnienia laureatów olimpiad i konkursów przedmiotowych w zakresie zasad przeprowadzania i przystępowania do egzaminu ósmoklasisty c.d.</a:t>
            </a:r>
          </a:p>
          <a:p>
            <a:pPr marL="0" indent="0" algn="ctr">
              <a:buNone/>
              <a:defRPr/>
            </a:pPr>
            <a:endParaRPr lang="pl-PL" altLang="pl-PL" sz="2133" b="1" dirty="0"/>
          </a:p>
          <a:p>
            <a:pPr marL="0" indent="0" algn="just">
              <a:buNone/>
              <a:defRPr/>
            </a:pPr>
            <a:r>
              <a:rPr lang="pl-PL" altLang="pl-PL" sz="1867" dirty="0"/>
              <a:t>Uczeń zwolniony z egzaminu będzie miał na zaświadczeniu o szczegółowych wynikach egzaminu ósmoklasisty w rubryce danego przedmiotu wpisane słowo – odpowiednio – „zwolniony” lub „zwolniona” oraz maksymalny wynik, tj. „100%” (wynik procentowy) oraz„100” (wynik na skali centylowej).</a:t>
            </a:r>
          </a:p>
          <a:p>
            <a:pPr algn="just">
              <a:defRPr/>
            </a:pPr>
            <a:endParaRPr lang="pl-PL" altLang="pl-PL" sz="1867" dirty="0"/>
          </a:p>
          <a:p>
            <a:pPr marL="0" indent="0" algn="just">
              <a:buNone/>
              <a:defRPr/>
            </a:pPr>
            <a:r>
              <a:rPr lang="pl-PL" altLang="pl-PL" sz="1600" dirty="0"/>
              <a:t>Rozporządzenie MEN w sprawie szczegółowych warunków i sposobu przeprowadzania egzaminu ósmoklasisty (Dz.U. z 2017 r. poz. 1512)</a:t>
            </a:r>
          </a:p>
          <a:p>
            <a:pPr marL="0" indent="0" algn="ctr">
              <a:buNone/>
              <a:defRPr/>
            </a:pPr>
            <a:endParaRPr lang="pl-PL" sz="2133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058FC84-E971-42C5-8E8E-132589522A93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480483"/>
            <a:ext cx="8954559" cy="132609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altLang="pl-PL" sz="2400" b="1" dirty="0">
                <a:latin typeface="+mn-lt"/>
              </a:rPr>
              <a:t/>
            </a:r>
            <a:br>
              <a:rPr lang="pl-PL" altLang="pl-PL" sz="2400" b="1" dirty="0">
                <a:latin typeface="+mn-lt"/>
              </a:rPr>
            </a:br>
            <a:r>
              <a:rPr lang="pl-PL" altLang="pl-PL" sz="2400" b="1" dirty="0">
                <a:solidFill>
                  <a:schemeClr val="accent2"/>
                </a:solidFill>
                <a:latin typeface="+mn-lt"/>
              </a:rPr>
              <a:t>Rekrutacja uczniów do szkół ponadpodstawowych </a:t>
            </a:r>
            <a:br>
              <a:rPr lang="pl-PL" altLang="pl-PL" sz="2400" b="1" dirty="0">
                <a:solidFill>
                  <a:schemeClr val="accent2"/>
                </a:solidFill>
                <a:latin typeface="+mn-lt"/>
              </a:rPr>
            </a:br>
            <a:r>
              <a:rPr lang="pl-PL" altLang="pl-PL" sz="2400" b="1" dirty="0">
                <a:solidFill>
                  <a:schemeClr val="accent2"/>
                </a:solidFill>
                <a:latin typeface="+mn-lt"/>
              </a:rPr>
              <a:t>dla absolwentów szkół podstawowych</a:t>
            </a:r>
            <a:br>
              <a:rPr lang="pl-PL" altLang="pl-PL" sz="2400" b="1" dirty="0">
                <a:solidFill>
                  <a:schemeClr val="accent2"/>
                </a:solidFill>
                <a:latin typeface="+mn-lt"/>
              </a:rPr>
            </a:br>
            <a:endParaRPr lang="pl-PL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>
          <a:xfrm>
            <a:off x="2069042" y="1646767"/>
            <a:ext cx="7886700" cy="43518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altLang="pl-PL" sz="2133" dirty="0"/>
          </a:p>
          <a:p>
            <a:pPr marL="0" indent="0">
              <a:buNone/>
            </a:pPr>
            <a:endParaRPr lang="pl-PL" altLang="pl-PL" sz="2133" dirty="0"/>
          </a:p>
          <a:p>
            <a:pPr marL="0" indent="0" algn="just">
              <a:buNone/>
            </a:pPr>
            <a:r>
              <a:rPr lang="pl-PL" altLang="pl-PL" sz="1867" dirty="0"/>
              <a:t>Kurator oświaty corocznie do końca lutego podaje do publicznej wiadomości </a:t>
            </a:r>
            <a:r>
              <a:rPr lang="pl-PL" altLang="pl-PL" sz="1867" b="1" u="sng" dirty="0"/>
              <a:t>wykaz zawodów wiedzy, artystycznych i sportowych</a:t>
            </a:r>
            <a:r>
              <a:rPr lang="pl-PL" altLang="pl-PL" sz="1867" u="sng" dirty="0"/>
              <a:t>, </a:t>
            </a:r>
            <a:r>
              <a:rPr lang="pl-PL" altLang="pl-PL" sz="1867" b="1" u="sng" dirty="0"/>
              <a:t>organizowanych przez kuratora oświaty lub inne podmioty działające na terenie szkoły</a:t>
            </a:r>
            <a:r>
              <a:rPr lang="pl-PL" altLang="pl-PL" sz="1867" u="sng" dirty="0"/>
              <a:t>, </a:t>
            </a:r>
            <a:r>
              <a:rPr lang="pl-PL" altLang="pl-PL" sz="1867" dirty="0"/>
              <a:t>które mogą być wymienione na świadectwie ukończenia szkoły podstawowej oraz określa miejsca uznane za wysokie w tych zawodach. </a:t>
            </a:r>
          </a:p>
          <a:p>
            <a:pPr marL="0" indent="0" algn="just">
              <a:buNone/>
            </a:pPr>
            <a:endParaRPr lang="pl-PL" altLang="pl-PL" sz="1867" dirty="0"/>
          </a:p>
          <a:p>
            <a:pPr marL="0" indent="0" algn="just">
              <a:buNone/>
            </a:pPr>
            <a:r>
              <a:rPr lang="pl-PL" sz="1800" u="sng" dirty="0">
                <a:hlinkClick r:id="rId2"/>
              </a:rPr>
              <a:t>http://www.kuratorium.katowice.pl/index.php/rodzice-i-uczniowie/rekrutacja/wykaz-zawodow-wiedzy-artystycznych-i-sportowych-organizowanych-przez-kuratora-oswiaty-lub-inne-podmioty-rok-szkolny-2019-2020/</a:t>
            </a:r>
            <a:endParaRPr lang="pl-PL" sz="1800" dirty="0"/>
          </a:p>
          <a:p>
            <a:pPr marL="0" indent="0" algn="just">
              <a:buNone/>
            </a:pPr>
            <a:endParaRPr lang="pl-PL" altLang="pl-PL" sz="1867" dirty="0"/>
          </a:p>
          <a:p>
            <a:pPr marL="0" indent="0" algn="just">
              <a:buNone/>
            </a:pPr>
            <a:r>
              <a:rPr lang="pl-PL" altLang="pl-PL" sz="1600" dirty="0"/>
              <a:t>Art. 148 ustawy z dnia 14 grudnia 2016 r. Prawo oświatowe (</a:t>
            </a:r>
            <a:r>
              <a:rPr lang="pl-PL" altLang="pl-PL" sz="1600" dirty="0" err="1"/>
              <a:t>Dz.U</a:t>
            </a:r>
            <a:r>
              <a:rPr lang="pl-PL" altLang="pl-PL" sz="1600" dirty="0"/>
              <a:t>. z 2019 r. poz. 1148 ze zm.)</a:t>
            </a:r>
          </a:p>
        </p:txBody>
      </p:sp>
      <p:sp>
        <p:nvSpPr>
          <p:cNvPr id="24580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8E19E7-11F5-4EE3-BF4A-286DBF1C4FAD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2152650" y="341842"/>
            <a:ext cx="7886700" cy="105621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altLang="pl-PL" sz="2400" b="1" dirty="0">
                <a:latin typeface="+mn-lt"/>
              </a:rPr>
              <a:t/>
            </a:r>
            <a:br>
              <a:rPr lang="pl-PL" altLang="pl-PL" sz="2400" b="1" dirty="0">
                <a:latin typeface="+mn-lt"/>
              </a:rPr>
            </a:br>
            <a:r>
              <a:rPr lang="pl-PL" altLang="pl-PL" sz="2400" b="1" dirty="0">
                <a:latin typeface="+mn-lt"/>
              </a:rPr>
              <a:t/>
            </a:r>
            <a:br>
              <a:rPr lang="pl-PL" altLang="pl-PL" sz="2400" b="1" dirty="0">
                <a:latin typeface="+mn-lt"/>
              </a:rPr>
            </a:br>
            <a:r>
              <a:rPr lang="pl-PL" altLang="pl-PL" sz="2400" b="1" dirty="0">
                <a:latin typeface="+mn-lt"/>
              </a:rPr>
              <a:t/>
            </a:r>
            <a:br>
              <a:rPr lang="pl-PL" altLang="pl-PL" sz="2400" b="1" dirty="0">
                <a:latin typeface="+mn-lt"/>
              </a:rPr>
            </a:br>
            <a:r>
              <a:rPr lang="pl-PL" altLang="pl-PL" sz="2400" b="1" dirty="0">
                <a:latin typeface="+mn-lt"/>
              </a:rPr>
              <a:t/>
            </a:r>
            <a:br>
              <a:rPr lang="pl-PL" altLang="pl-PL" sz="2400" b="1" dirty="0">
                <a:latin typeface="+mn-lt"/>
              </a:rPr>
            </a:br>
            <a:r>
              <a:rPr lang="pl-PL" altLang="pl-PL" sz="2400" b="1" dirty="0" smtClean="0">
                <a:latin typeface="+mn-lt"/>
              </a:rPr>
              <a:t/>
            </a:r>
            <a:br>
              <a:rPr lang="pl-PL" altLang="pl-PL" sz="2400" b="1" dirty="0" smtClean="0">
                <a:latin typeface="+mn-lt"/>
              </a:rPr>
            </a:br>
            <a:r>
              <a:rPr lang="pl-PL" altLang="pl-PL" sz="2400" b="1" dirty="0">
                <a:latin typeface="+mn-lt"/>
              </a:rPr>
              <a:t/>
            </a:r>
            <a:br>
              <a:rPr lang="pl-PL" altLang="pl-PL" sz="2400" b="1" dirty="0">
                <a:latin typeface="+mn-lt"/>
              </a:rPr>
            </a:br>
            <a:r>
              <a:rPr lang="pl-PL" altLang="pl-PL" sz="2400" b="1" dirty="0" smtClean="0">
                <a:solidFill>
                  <a:schemeClr val="accent2"/>
                </a:solidFill>
                <a:latin typeface="+mn-lt"/>
              </a:rPr>
              <a:t>Rekrutacja </a:t>
            </a:r>
            <a:r>
              <a:rPr lang="pl-PL" altLang="pl-PL" sz="2400" b="1" dirty="0">
                <a:solidFill>
                  <a:schemeClr val="accent2"/>
                </a:solidFill>
                <a:latin typeface="+mn-lt"/>
              </a:rPr>
              <a:t>uczniów do szkół ponadpodstawowych </a:t>
            </a:r>
            <a:br>
              <a:rPr lang="pl-PL" altLang="pl-PL" sz="2400" b="1" dirty="0">
                <a:solidFill>
                  <a:schemeClr val="accent2"/>
                </a:solidFill>
                <a:latin typeface="+mn-lt"/>
              </a:rPr>
            </a:br>
            <a:r>
              <a:rPr lang="pl-PL" altLang="pl-PL" sz="2400" b="1" dirty="0">
                <a:solidFill>
                  <a:schemeClr val="accent2"/>
                </a:solidFill>
                <a:latin typeface="+mn-lt"/>
              </a:rPr>
              <a:t>dla absolwentów szkół podstawowych</a:t>
            </a:r>
            <a:r>
              <a:rPr lang="pl-PL" altLang="pl-PL" sz="2400" b="1" dirty="0">
                <a:solidFill>
                  <a:schemeClr val="accent2"/>
                </a:solidFill>
              </a:rPr>
              <a:t/>
            </a:r>
            <a:br>
              <a:rPr lang="pl-PL" altLang="pl-PL" sz="2400" b="1" dirty="0">
                <a:solidFill>
                  <a:schemeClr val="accent2"/>
                </a:solidFill>
              </a:rPr>
            </a:br>
            <a:r>
              <a:rPr lang="pl-PL" altLang="pl-PL" sz="2400" b="1" dirty="0">
                <a:solidFill>
                  <a:schemeClr val="accent2"/>
                </a:solidFill>
              </a:rPr>
              <a:t/>
            </a:r>
            <a:br>
              <a:rPr lang="pl-PL" altLang="pl-PL" sz="2400" b="1" dirty="0">
                <a:solidFill>
                  <a:schemeClr val="accent2"/>
                </a:solidFill>
              </a:rPr>
            </a:br>
            <a:r>
              <a:rPr lang="pl-PL" altLang="pl-PL" sz="2400" b="1" dirty="0">
                <a:solidFill>
                  <a:schemeClr val="accent2"/>
                </a:solidFill>
              </a:rPr>
              <a:t/>
            </a:r>
            <a:br>
              <a:rPr lang="pl-PL" altLang="pl-PL" sz="2400" b="1" dirty="0">
                <a:solidFill>
                  <a:schemeClr val="accent2"/>
                </a:solidFill>
              </a:rPr>
            </a:br>
            <a:endParaRPr lang="pl-PL" altLang="pl-PL" sz="2400" dirty="0">
              <a:solidFill>
                <a:schemeClr val="accent2"/>
              </a:solidFill>
            </a:endParaRPr>
          </a:p>
        </p:txBody>
      </p:sp>
      <p:sp>
        <p:nvSpPr>
          <p:cNvPr id="31747" name="Symbol zastępczy zawartości 2"/>
          <p:cNvSpPr>
            <a:spLocks noGrp="1"/>
          </p:cNvSpPr>
          <p:nvPr>
            <p:ph idx="1"/>
          </p:nvPr>
        </p:nvSpPr>
        <p:spPr>
          <a:xfrm>
            <a:off x="1931459" y="1639359"/>
            <a:ext cx="7886700" cy="3710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altLang="pl-PL" sz="1867" b="1"/>
          </a:p>
          <a:p>
            <a:pPr marL="0" indent="0">
              <a:buNone/>
            </a:pPr>
            <a:endParaRPr lang="pl-PL" altLang="pl-PL" sz="1867" b="1"/>
          </a:p>
          <a:p>
            <a:pPr marL="0" indent="0">
              <a:buNone/>
            </a:pPr>
            <a:r>
              <a:rPr lang="pl-PL" altLang="pl-PL" sz="1867" b="1"/>
              <a:t>Miejsca uznane za wysokie w zawodach wiedzy, artystycznych i sportowych</a:t>
            </a:r>
            <a:r>
              <a:rPr lang="pl-PL" altLang="pl-PL" sz="1867"/>
              <a:t> o zasięgu:</a:t>
            </a:r>
          </a:p>
          <a:p>
            <a:pPr lvl="1"/>
            <a:r>
              <a:rPr lang="pl-PL" altLang="pl-PL" sz="1867"/>
              <a:t>międzynarodowym</a:t>
            </a:r>
          </a:p>
          <a:p>
            <a:pPr lvl="1"/>
            <a:r>
              <a:rPr lang="pl-PL" altLang="pl-PL" sz="1867"/>
              <a:t>krajowym</a:t>
            </a:r>
          </a:p>
          <a:p>
            <a:pPr lvl="1"/>
            <a:r>
              <a:rPr lang="pl-PL" altLang="pl-PL" sz="1867"/>
              <a:t>wojewódzkim</a:t>
            </a:r>
          </a:p>
          <a:p>
            <a:pPr lvl="1"/>
            <a:r>
              <a:rPr lang="pl-PL" altLang="pl-PL" sz="1867"/>
              <a:t>powiatowym </a:t>
            </a:r>
          </a:p>
          <a:p>
            <a:pPr marL="0" indent="0">
              <a:buNone/>
            </a:pPr>
            <a:r>
              <a:rPr lang="pl-PL" altLang="pl-PL" sz="1867"/>
              <a:t>oznaczają miejsca nagrodzone lub uhonorowane zwycięskim tytułem nadanym na podstawie ustalonego przez organizatora regulaminu zawodów.</a:t>
            </a:r>
          </a:p>
        </p:txBody>
      </p:sp>
      <p:sp>
        <p:nvSpPr>
          <p:cNvPr id="31748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3A512D-E3C7-4DCF-AD44-4B5D5724ACF5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82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ymbol zastępczy zawartości 2"/>
          <p:cNvSpPr>
            <a:spLocks noGrp="1"/>
          </p:cNvSpPr>
          <p:nvPr>
            <p:ph idx="1"/>
          </p:nvPr>
        </p:nvSpPr>
        <p:spPr>
          <a:xfrm>
            <a:off x="1952626" y="283634"/>
            <a:ext cx="7980891" cy="58652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endParaRPr lang="pl-PL" b="1" dirty="0" smtClean="0"/>
          </a:p>
          <a:p>
            <a:pPr marL="0" indent="0" algn="ctr">
              <a:buNone/>
              <a:defRPr/>
            </a:pPr>
            <a:r>
              <a:rPr lang="pl-PL" altLang="pl-PL" sz="2400" b="1" dirty="0">
                <a:solidFill>
                  <a:schemeClr val="accent2"/>
                </a:solidFill>
              </a:rPr>
              <a:t>Rekrutacja uczniów do szkół ponadpodstawowych </a:t>
            </a:r>
            <a:br>
              <a:rPr lang="pl-PL" altLang="pl-PL" sz="2400" b="1" dirty="0">
                <a:solidFill>
                  <a:schemeClr val="accent2"/>
                </a:solidFill>
              </a:rPr>
            </a:br>
            <a:r>
              <a:rPr lang="pl-PL" altLang="pl-PL" sz="2400" b="1" dirty="0">
                <a:solidFill>
                  <a:schemeClr val="accent2"/>
                </a:solidFill>
              </a:rPr>
              <a:t>dla absolwentów szkół podstawowych</a:t>
            </a:r>
            <a:r>
              <a:rPr lang="pl-PL" altLang="pl-PL" sz="2933" b="1" dirty="0">
                <a:solidFill>
                  <a:schemeClr val="accent2"/>
                </a:solidFill>
              </a:rPr>
              <a:t/>
            </a:r>
            <a:br>
              <a:rPr lang="pl-PL" altLang="pl-PL" sz="2933" b="1" dirty="0">
                <a:solidFill>
                  <a:schemeClr val="accent2"/>
                </a:solidFill>
              </a:rPr>
            </a:br>
            <a:endParaRPr lang="pl-PL" altLang="pl-PL" sz="2933" b="1" dirty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r>
              <a:rPr lang="pl-PL" sz="1867" dirty="0"/>
              <a:t>Za uzyskanie wysokiego miejsca w zawodach wiedzy, artystycznych lub sportowych, organizowanych przez inne podmioty działające na terenie szkoły na szczeblu:</a:t>
            </a:r>
          </a:p>
          <a:p>
            <a:pPr>
              <a:lnSpc>
                <a:spcPct val="150000"/>
              </a:lnSpc>
              <a:defRPr/>
            </a:pPr>
            <a:r>
              <a:rPr lang="pl-PL" sz="1867" dirty="0"/>
              <a:t>międzynarodowym - przyznaje się 4 punkty,</a:t>
            </a:r>
          </a:p>
          <a:p>
            <a:pPr>
              <a:lnSpc>
                <a:spcPct val="150000"/>
              </a:lnSpc>
              <a:defRPr/>
            </a:pPr>
            <a:r>
              <a:rPr lang="pl-PL" sz="1867" dirty="0"/>
              <a:t>krajowym - przyznaje się 3 punkty,</a:t>
            </a:r>
          </a:p>
          <a:p>
            <a:pPr>
              <a:lnSpc>
                <a:spcPct val="150000"/>
              </a:lnSpc>
              <a:defRPr/>
            </a:pPr>
            <a:r>
              <a:rPr lang="pl-PL" sz="1867" dirty="0"/>
              <a:t>wojewódzkim - przyznaje się 2 punkty,</a:t>
            </a:r>
          </a:p>
          <a:p>
            <a:pPr>
              <a:lnSpc>
                <a:spcPct val="100000"/>
              </a:lnSpc>
              <a:defRPr/>
            </a:pPr>
            <a:r>
              <a:rPr lang="pl-PL" sz="1867" dirty="0"/>
              <a:t>powiatowym - przyznaje się 1 punkt.</a:t>
            </a:r>
          </a:p>
          <a:p>
            <a:pPr>
              <a:lnSpc>
                <a:spcPct val="100000"/>
              </a:lnSpc>
              <a:defRPr/>
            </a:pPr>
            <a:endParaRPr lang="pl-PL" sz="1867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sz="1333" dirty="0"/>
              <a:t>§ 6 ust. 1 pkt.5 Rozporządzenia Ministra Edukacji Narodowej z dnia 21 sierpnia 2019 r. w sprawie przeprowadzania postępowania rekrutacyjnego oraz postępowania uzupełniającego do publicznych przedszkoli, szkół, placówek i centrów (Dz. U. z 2019 r. poz. 1737)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pl-PL" altLang="pl-PL" dirty="0" smtClean="0"/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pl-PL" altLang="pl-PL" dirty="0" smtClean="0"/>
          </a:p>
        </p:txBody>
      </p:sp>
      <p:sp>
        <p:nvSpPr>
          <p:cNvPr id="32771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6A2141-BA93-44E5-8E11-3DC0F1A1687E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/>
                </a:solidFill>
              </a:rPr>
              <a:t>Harmonogram rekrutacji  </a:t>
            </a:r>
            <a:br>
              <a:rPr lang="pl-PL" dirty="0" smtClean="0">
                <a:solidFill>
                  <a:schemeClr val="accent1"/>
                </a:solidFill>
              </a:rPr>
            </a:br>
            <a:r>
              <a:rPr lang="pl-PL" dirty="0" smtClean="0">
                <a:solidFill>
                  <a:schemeClr val="accent1"/>
                </a:solidFill>
              </a:rPr>
              <a:t>z dnia 20 maja 2020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>
                <a:hlinkClick r:id="rId2"/>
              </a:rPr>
              <a:t>https://www.gov.pl/web/edukacja/harmonogram-rekrutacji-do-szkol-ponadpodstawowych-na-rok-szkolny-20202021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8808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1"/>
                </a:solidFill>
              </a:rPr>
              <a:t>Link do elektronicznego naboru zakładanie  kont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>
                <a:hlinkClick r:id="rId2"/>
              </a:rPr>
              <a:t>https://slaskie.edu.com.pl/kandydat/app/access_locked.html</a:t>
            </a:r>
            <a:r>
              <a:rPr lang="pl-PL" dirty="0"/>
              <a:t> 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472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r>
              <a:rPr lang="pl-PL" sz="2800" b="1" dirty="0">
                <a:solidFill>
                  <a:schemeClr val="accent2"/>
                </a:solidFill>
                <a:latin typeface="+mn-lt"/>
              </a:rPr>
              <a:t>Rekrutacja 2020/2021 – podstawy prawne</a:t>
            </a:r>
            <a:endParaRPr lang="pl-PL" sz="2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endParaRPr lang="pl-PL" altLang="pl-PL" sz="1867" dirty="0"/>
          </a:p>
          <a:p>
            <a:pPr algn="just">
              <a:defRPr/>
            </a:pPr>
            <a:r>
              <a:rPr lang="pl-PL" altLang="pl-PL" sz="1867" dirty="0"/>
              <a:t>Ustawa z dnia 14 grudnia 2016 r. Prawo oświatowe - Rozdział 6 art. 130 - 164 pn. „Przyjmowanie do publicznych przedszkoli, publicznych innych form wychowania przedszkolnego, publicznych szkół i publicznych placówek” (Dz. U. z 2019 r. poz. 1148 ze zm.).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altLang="pl-PL" sz="1867" dirty="0"/>
              <a:t>U</a:t>
            </a:r>
            <a:r>
              <a:rPr lang="pl-PL" sz="1867" dirty="0"/>
              <a:t>stawa z dnia 22 listopada 2018 r. o zmianie ustawy - Prawo oświatowe, ustawy o systemie oświaty oraz niektórych innych ustaw (Dz.U. z 2018 r. poz. 2245 ze zm.).</a:t>
            </a:r>
            <a:endParaRPr lang="pl-PL" altLang="pl-PL" sz="1867" dirty="0"/>
          </a:p>
          <a:p>
            <a:pPr algn="just">
              <a:buFont typeface="Arial" charset="0"/>
              <a:buChar char="•"/>
              <a:defRPr/>
            </a:pPr>
            <a:r>
              <a:rPr lang="pl-PL" altLang="pl-PL" sz="1867" dirty="0"/>
              <a:t>Rozporządzenie Ministra Edukacji Narodowej z dnia 21 sierpnia 2019 r. </a:t>
            </a:r>
            <a:br>
              <a:rPr lang="pl-PL" altLang="pl-PL" sz="1867" dirty="0"/>
            </a:br>
            <a:r>
              <a:rPr lang="pl-PL" altLang="pl-PL" sz="1867" dirty="0"/>
              <a:t>w sprawie przeprowadzania postępowania rekrutacyjnego oraz postępowania uzupełniającego do publicznych przedszkoli, szkół, placówek i centrów (Dz. U. z 2019 r. poz. 1737).</a:t>
            </a:r>
          </a:p>
          <a:p>
            <a:pPr marL="0" indent="0">
              <a:buNone/>
              <a:defRPr/>
            </a:pPr>
            <a:endParaRPr lang="pl-PL" altLang="pl-PL" dirty="0" smtClean="0"/>
          </a:p>
        </p:txBody>
      </p:sp>
      <p:sp>
        <p:nvSpPr>
          <p:cNvPr id="7172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157DFF-2C6A-4DEB-95E9-C6041B204B6B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altLang="pl-PL" dirty="0" smtClean="0"/>
          </a:p>
        </p:txBody>
      </p:sp>
      <p:sp>
        <p:nvSpPr>
          <p:cNvPr id="2051" name="Symbol zastępczy zawartości 2"/>
          <p:cNvSpPr>
            <a:spLocks noGrp="1"/>
          </p:cNvSpPr>
          <p:nvPr>
            <p:ph idx="1"/>
          </p:nvPr>
        </p:nvSpPr>
        <p:spPr>
          <a:xfrm>
            <a:off x="2152650" y="1311276"/>
            <a:ext cx="7886700" cy="486621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l-PL" sz="4800" b="1" dirty="0">
                <a:solidFill>
                  <a:schemeClr val="accent2"/>
                </a:solidFill>
              </a:rPr>
              <a:t>Rekrutacja 2020/2021</a:t>
            </a:r>
          </a:p>
          <a:p>
            <a:pPr marL="0" indent="0">
              <a:buNone/>
              <a:defRPr/>
            </a:pPr>
            <a:endParaRPr lang="pl-PL" sz="2133" dirty="0"/>
          </a:p>
          <a:p>
            <a:pPr marL="0" indent="0" algn="just">
              <a:buNone/>
              <a:defRPr/>
            </a:pPr>
            <a:r>
              <a:rPr lang="pl-PL" sz="1867" dirty="0"/>
              <a:t>Rekrutacja do pierwszych klas szkół ponadpodstawowych: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sz="1867" dirty="0">
                <a:solidFill>
                  <a:schemeClr val="accent2"/>
                </a:solidFill>
              </a:rPr>
              <a:t>czteroletnie liceum ogólnokształcące,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sz="1867" dirty="0">
                <a:solidFill>
                  <a:schemeClr val="accent2"/>
                </a:solidFill>
              </a:rPr>
              <a:t>pięcioletnie technikum,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sz="1867" dirty="0">
                <a:solidFill>
                  <a:schemeClr val="accent2"/>
                </a:solidFill>
              </a:rPr>
              <a:t>trzyletnia branżowa szkoła I stopnia,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sz="1867" dirty="0"/>
              <a:t>dwuletnia branżowa szkoła II stopnia dla osób posiadających świadectwo ukończenia branżowej szkoły I stopnia lub dotychczasowej zasadniczej szkoły zawodowej,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sz="1867" dirty="0"/>
              <a:t>szkoła policealna dla osób posiadających wykształcenie średnie.</a:t>
            </a:r>
          </a:p>
          <a:p>
            <a:pPr marL="0" indent="0" algn="just">
              <a:buNone/>
              <a:defRPr/>
            </a:pPr>
            <a:endParaRPr lang="pl-PL" sz="1867" dirty="0"/>
          </a:p>
        </p:txBody>
      </p:sp>
      <p:sp>
        <p:nvSpPr>
          <p:cNvPr id="8196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9AA55C-0BED-4A1C-A821-C70D2FC99398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0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altLang="pl-PL" sz="2400" b="1" dirty="0">
                <a:solidFill>
                  <a:schemeClr val="accent2"/>
                </a:solidFill>
                <a:latin typeface="+mn-lt"/>
              </a:rPr>
              <a:t>Rekrutacja uczniów do szkół p</a:t>
            </a:r>
            <a:r>
              <a:rPr lang="pl-PL" sz="2400" b="1" dirty="0">
                <a:solidFill>
                  <a:schemeClr val="accent2"/>
                </a:solidFill>
                <a:latin typeface="+mn-lt"/>
              </a:rPr>
              <a:t>onadpodstawowych </a:t>
            </a:r>
            <a:br>
              <a:rPr lang="pl-PL" sz="2400" b="1" dirty="0">
                <a:solidFill>
                  <a:schemeClr val="accent2"/>
                </a:solidFill>
                <a:latin typeface="+mn-lt"/>
              </a:rPr>
            </a:br>
            <a:r>
              <a:rPr lang="pl-PL" sz="2400" b="1" dirty="0">
                <a:solidFill>
                  <a:schemeClr val="accent2"/>
                </a:solidFill>
                <a:latin typeface="+mn-lt"/>
              </a:rPr>
              <a:t>dla absolwentów szkół </a:t>
            </a:r>
            <a:r>
              <a:rPr lang="pl-PL" sz="2400" b="1" dirty="0" smtClean="0">
                <a:solidFill>
                  <a:schemeClr val="accent2"/>
                </a:solidFill>
                <a:latin typeface="+mn-lt"/>
              </a:rPr>
              <a:t>podstawowych</a:t>
            </a:r>
            <a:br>
              <a:rPr lang="pl-PL" sz="2400" b="1" dirty="0" smtClean="0">
                <a:solidFill>
                  <a:schemeClr val="accent2"/>
                </a:solidFill>
                <a:latin typeface="+mn-lt"/>
              </a:rPr>
            </a:br>
            <a:endParaRPr lang="pl-PL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1959" y="1515533"/>
            <a:ext cx="7917391" cy="466195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pl-PL" sz="2400" b="1" dirty="0">
                <a:solidFill>
                  <a:schemeClr val="accent2"/>
                </a:solidFill>
              </a:rPr>
              <a:t>Rekrutacja do pierwszych klas technikum i branżowej szkoły I stopnia</a:t>
            </a:r>
          </a:p>
          <a:p>
            <a:pPr marL="0" indent="0" algn="just">
              <a:buNone/>
              <a:defRPr/>
            </a:pPr>
            <a:endParaRPr lang="pl-PL" sz="2400" b="1" dirty="0">
              <a:solidFill>
                <a:schemeClr val="accent2"/>
              </a:solidFill>
            </a:endParaRPr>
          </a:p>
          <a:p>
            <a:pPr marL="0" indent="0" algn="just">
              <a:buNone/>
              <a:defRPr/>
            </a:pPr>
            <a:r>
              <a:rPr lang="pl-PL" sz="1867" b="1" dirty="0"/>
              <a:t>Art.  134 </a:t>
            </a:r>
            <a:r>
              <a:rPr lang="pl-PL" sz="1867" dirty="0"/>
              <a:t>ustawy z dnia 14 grudnia 2016 r. Prawo oświatowe (</a:t>
            </a:r>
            <a:r>
              <a:rPr lang="pl-PL" sz="1867" dirty="0" err="1"/>
              <a:t>Dz.U</a:t>
            </a:r>
            <a:r>
              <a:rPr lang="pl-PL" sz="1867" dirty="0"/>
              <a:t>. z 2019 r. poz. 1148  ze zm.)</a:t>
            </a:r>
          </a:p>
          <a:p>
            <a:pPr marL="0" indent="0" algn="just">
              <a:buNone/>
              <a:defRPr/>
            </a:pPr>
            <a:r>
              <a:rPr lang="pl-PL" sz="1867" dirty="0"/>
              <a:t>Do klasy pierwszej </a:t>
            </a:r>
            <a:r>
              <a:rPr lang="pl-PL" sz="1867" u="sng" dirty="0"/>
              <a:t>przyjmuje się </a:t>
            </a:r>
            <a:r>
              <a:rPr lang="pl-PL" sz="1867" dirty="0"/>
              <a:t>kandydatów, którzy posiadają:</a:t>
            </a:r>
          </a:p>
          <a:p>
            <a:pPr algn="just">
              <a:defRPr/>
            </a:pPr>
            <a:r>
              <a:rPr lang="pl-PL" sz="1867" dirty="0"/>
              <a:t>   świadectwo ukończenia szkoły podstawowej,</a:t>
            </a:r>
          </a:p>
          <a:p>
            <a:pPr marL="0" indent="0" algn="just">
              <a:defRPr/>
            </a:pPr>
            <a:r>
              <a:rPr lang="pl-PL" sz="1867" dirty="0"/>
              <a:t>   zaświadczenie lekarskie zawierające orzeczenie o braku przeciwwskazań zdrowotnych do podjęcia  praktycznej nauki zawodu</a:t>
            </a:r>
            <a:r>
              <a:rPr lang="pl-PL" sz="1600" dirty="0"/>
              <a:t>, </a:t>
            </a:r>
            <a:endParaRPr lang="pl-PL" sz="1867" dirty="0"/>
          </a:p>
          <a:p>
            <a:pPr>
              <a:buFont typeface="Arial" charset="0"/>
              <a:buChar char="•"/>
              <a:defRPr/>
            </a:pPr>
            <a:endParaRPr lang="pl-PL" dirty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57E6922-AF72-4C5B-8135-0EF0C94D5B8C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altLang="pl-PL" sz="2400" b="1" dirty="0">
                <a:solidFill>
                  <a:schemeClr val="accent2"/>
                </a:solidFill>
                <a:latin typeface="+mn-lt"/>
              </a:rPr>
              <a:t>Rekrutacja uczniów do szkół p</a:t>
            </a:r>
            <a:r>
              <a:rPr lang="pl-PL" sz="2400" b="1" dirty="0">
                <a:solidFill>
                  <a:schemeClr val="accent2"/>
                </a:solidFill>
                <a:latin typeface="+mn-lt"/>
              </a:rPr>
              <a:t>onadpodstawowych </a:t>
            </a:r>
            <a:br>
              <a:rPr lang="pl-PL" sz="2400" b="1" dirty="0">
                <a:solidFill>
                  <a:schemeClr val="accent2"/>
                </a:solidFill>
                <a:latin typeface="+mn-lt"/>
              </a:rPr>
            </a:br>
            <a:r>
              <a:rPr lang="pl-PL" sz="2400" b="1" dirty="0">
                <a:solidFill>
                  <a:schemeClr val="accent2"/>
                </a:solidFill>
                <a:latin typeface="+mn-lt"/>
              </a:rPr>
              <a:t>dla absolwentów szkół podstawowych</a:t>
            </a:r>
            <a:endParaRPr lang="pl-PL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pl-PL" altLang="pl-PL" sz="2600" b="1" dirty="0">
                <a:solidFill>
                  <a:schemeClr val="accent2"/>
                </a:solidFill>
              </a:rPr>
              <a:t>Rekrutacja do szkół sportowych</a:t>
            </a:r>
          </a:p>
          <a:p>
            <a:pPr marL="0" indent="0" algn="just">
              <a:buNone/>
              <a:defRPr/>
            </a:pPr>
            <a:r>
              <a:rPr lang="pl-PL" altLang="pl-PL" sz="1867" b="1" dirty="0"/>
              <a:t>Art.  137 ust. 4 – 7 </a:t>
            </a:r>
            <a:r>
              <a:rPr lang="pl-PL" altLang="pl-PL" sz="1867" dirty="0"/>
              <a:t>ustawy z dnia 14 grudnia 2016 r. Prawo oświatowe </a:t>
            </a:r>
            <a:br>
              <a:rPr lang="pl-PL" altLang="pl-PL" sz="1867" dirty="0"/>
            </a:br>
            <a:r>
              <a:rPr lang="pl-PL" altLang="pl-PL" sz="1867" dirty="0"/>
              <a:t>(Dz.U. z 2019 r. poz. 1148  ze zm.)</a:t>
            </a:r>
          </a:p>
          <a:p>
            <a:pPr marL="0" indent="0" algn="just">
              <a:buNone/>
              <a:defRPr/>
            </a:pPr>
            <a:r>
              <a:rPr lang="pl-PL" altLang="pl-PL" sz="1867" b="1" dirty="0"/>
              <a:t>Do klasy I szkoły ponadpodstawowej sportowej </a:t>
            </a:r>
            <a:r>
              <a:rPr lang="pl-PL" altLang="pl-PL" sz="1600" dirty="0"/>
              <a:t>(mistrzostwa sportowego, oddziału sportowego w szkole ponadpodstawowej lub oddziału mistrzostwa sportowego w szkole ponadpodstawowej) </a:t>
            </a:r>
            <a:r>
              <a:rPr lang="pl-PL" altLang="pl-PL" sz="1867" b="1" dirty="0"/>
              <a:t>przyjmuje się kandydatów, którzy spełniają poniższe warunk</a:t>
            </a:r>
            <a:r>
              <a:rPr lang="pl-PL" altLang="pl-PL" sz="1867" dirty="0"/>
              <a:t>i:</a:t>
            </a:r>
          </a:p>
          <a:p>
            <a:pPr algn="just">
              <a:defRPr/>
            </a:pPr>
            <a:r>
              <a:rPr lang="pl-PL" sz="1867" dirty="0"/>
              <a:t>posiadają świadectwo ukończenia szkoły podstawowej,</a:t>
            </a:r>
            <a:endParaRPr lang="pl-PL" altLang="pl-PL" sz="1867" dirty="0"/>
          </a:p>
          <a:p>
            <a:pPr algn="just">
              <a:buFont typeface="Arial" charset="0"/>
              <a:buChar char="•"/>
              <a:defRPr/>
            </a:pPr>
            <a:r>
              <a:rPr lang="pl-PL" sz="1867" i="1" dirty="0"/>
              <a:t>posiadają bardzo dobry stan zdrowia(orzeczenie lekarza podstawowej opieki zdrowotnej),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sz="1867" dirty="0"/>
              <a:t>posiadają orzeczenie lekarskie o stanie zdrowia umożliwiającym podjęcie nauki w szkole lub oddziale wydane przez lekarza podstawowej opieki zdrowotnej,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sz="1867" dirty="0"/>
              <a:t>posiadają pisemną zgodę rodziców na uczęszczanie do szkoły,</a:t>
            </a:r>
          </a:p>
          <a:p>
            <a:pPr algn="just">
              <a:buFont typeface="Arial" charset="0"/>
              <a:buChar char="•"/>
              <a:defRPr/>
            </a:pPr>
            <a:r>
              <a:rPr lang="pl-PL" sz="1867" dirty="0"/>
              <a:t>uzyskali pozytywne wyniki prób sprawności fizycznej.</a:t>
            </a:r>
          </a:p>
        </p:txBody>
      </p:sp>
      <p:sp>
        <p:nvSpPr>
          <p:cNvPr id="1229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F2BDD3-3D9B-4B08-A660-E9200C83AE30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altLang="pl-PL" sz="2400" b="1" dirty="0">
                <a:solidFill>
                  <a:schemeClr val="accent2"/>
                </a:solidFill>
                <a:latin typeface="+mn-lt"/>
              </a:rPr>
              <a:t>Rekrutacja uczniów do szkół p</a:t>
            </a:r>
            <a:r>
              <a:rPr lang="pl-PL" sz="2400" b="1" dirty="0">
                <a:solidFill>
                  <a:schemeClr val="accent2"/>
                </a:solidFill>
                <a:latin typeface="+mn-lt"/>
              </a:rPr>
              <a:t>onadpodstawowych </a:t>
            </a:r>
            <a:br>
              <a:rPr lang="pl-PL" sz="2400" b="1" dirty="0">
                <a:solidFill>
                  <a:schemeClr val="accent2"/>
                </a:solidFill>
                <a:latin typeface="+mn-lt"/>
              </a:rPr>
            </a:br>
            <a:r>
              <a:rPr lang="pl-PL" sz="2400" b="1" dirty="0">
                <a:solidFill>
                  <a:schemeClr val="accent2"/>
                </a:solidFill>
                <a:latin typeface="+mn-lt"/>
              </a:rPr>
              <a:t>dla absolwentów szkół podstawowych</a:t>
            </a:r>
            <a:endParaRPr lang="pl-PL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pl-PL" sz="1867" b="1" dirty="0"/>
              <a:t>Rekrutacja do pierwszych klas szkół ponadpodstawowych dwujęzycznych lub oddziałów dwujęzycznych w szkołach ponadpodstawowych</a:t>
            </a:r>
          </a:p>
          <a:p>
            <a:pPr marL="0" indent="0" algn="just">
              <a:buNone/>
              <a:defRPr/>
            </a:pPr>
            <a:r>
              <a:rPr lang="pl-PL" sz="1867" b="1" dirty="0"/>
              <a:t>Art.  140 </a:t>
            </a:r>
            <a:r>
              <a:rPr lang="pl-PL" altLang="pl-PL" sz="1867" dirty="0"/>
              <a:t>ustawy z dnia 14 grudnia 2016 r. Prawo oświatowe (Dz.U. z 2019 r. poz. 1148  ze zm.)</a:t>
            </a:r>
            <a:endParaRPr lang="pl-PL" sz="1867" b="1" dirty="0"/>
          </a:p>
          <a:p>
            <a:pPr marL="0" indent="0" algn="just">
              <a:buNone/>
              <a:defRPr/>
            </a:pPr>
            <a:r>
              <a:rPr lang="pl-PL" sz="1867" dirty="0"/>
              <a:t>Do klasy I szkoły ponadpodstawowej dwujęzycznej lub oddziału dwujęzycznego przyjmuje się kandydatów, którzy spełniają warunki:</a:t>
            </a:r>
          </a:p>
          <a:p>
            <a:pPr algn="just">
              <a:defRPr/>
            </a:pPr>
            <a:r>
              <a:rPr lang="pl-PL" sz="1867" dirty="0"/>
              <a:t> posiadają świadectwo ukończenia szkoły podstawowej,</a:t>
            </a:r>
          </a:p>
          <a:p>
            <a:pPr algn="just">
              <a:defRPr/>
            </a:pPr>
            <a:r>
              <a:rPr lang="pl-PL" sz="1867" dirty="0"/>
              <a:t>uzyskali </a:t>
            </a:r>
            <a:r>
              <a:rPr lang="pl-PL" sz="1867" u="sng" dirty="0"/>
              <a:t>pozytywny wynik sprawdzianu kompetencji językowych</a:t>
            </a:r>
            <a:r>
              <a:rPr lang="pl-PL" sz="1867" dirty="0"/>
              <a:t>.</a:t>
            </a:r>
          </a:p>
          <a:p>
            <a:pPr marL="0" indent="0" algn="just">
              <a:buNone/>
              <a:defRPr/>
            </a:pPr>
            <a:r>
              <a:rPr lang="pl-PL" sz="1867" dirty="0"/>
              <a:t>Do klasy wstępnej przyjmuje się kandydatów, którzy spełniają warunki:</a:t>
            </a:r>
          </a:p>
          <a:p>
            <a:pPr algn="just">
              <a:defRPr/>
            </a:pPr>
            <a:r>
              <a:rPr lang="pl-PL" sz="1867" dirty="0"/>
              <a:t>posiadają świadectwo ukończenia szkoły podstawowej,</a:t>
            </a:r>
          </a:p>
          <a:p>
            <a:pPr algn="just">
              <a:defRPr/>
            </a:pPr>
            <a:r>
              <a:rPr lang="pl-PL" sz="1867" dirty="0"/>
              <a:t>uzyskali </a:t>
            </a:r>
            <a:r>
              <a:rPr lang="pl-PL" sz="1867" u="sng" dirty="0"/>
              <a:t>pozytywny wynik sprawdzianu predyspozycji językowych.</a:t>
            </a:r>
          </a:p>
          <a:p>
            <a:pPr>
              <a:buFont typeface="Arial" charset="0"/>
              <a:buChar char="•"/>
              <a:defRPr/>
            </a:pPr>
            <a:endParaRPr lang="pl-PL" sz="1867" dirty="0"/>
          </a:p>
        </p:txBody>
      </p:sp>
      <p:sp>
        <p:nvSpPr>
          <p:cNvPr id="13316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0538A9-729A-4761-A719-093F1438ADE7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3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altLang="pl-PL" sz="2400" b="1" dirty="0">
                <a:solidFill>
                  <a:schemeClr val="accent2"/>
                </a:solidFill>
                <a:latin typeface="+mn-lt"/>
              </a:rPr>
              <a:t>Rekrutacja uczniów do szkół p</a:t>
            </a:r>
            <a:r>
              <a:rPr lang="pl-PL" sz="2400" b="1" dirty="0">
                <a:solidFill>
                  <a:schemeClr val="accent2"/>
                </a:solidFill>
                <a:latin typeface="+mn-lt"/>
              </a:rPr>
              <a:t>onadpodstawowych </a:t>
            </a:r>
            <a:br>
              <a:rPr lang="pl-PL" sz="2400" b="1" dirty="0">
                <a:solidFill>
                  <a:schemeClr val="accent2"/>
                </a:solidFill>
                <a:latin typeface="+mn-lt"/>
              </a:rPr>
            </a:br>
            <a:r>
              <a:rPr lang="pl-PL" sz="2400" b="1" dirty="0">
                <a:solidFill>
                  <a:schemeClr val="accent2"/>
                </a:solidFill>
                <a:latin typeface="+mn-lt"/>
              </a:rPr>
              <a:t>dla absolwentów szkół podstawowych</a:t>
            </a:r>
            <a:endParaRPr lang="pl-PL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pl-PL" altLang="pl-PL" sz="1867" u="sng" dirty="0"/>
              <a:t>W przypadku większej liczby kandydatów niż liczba wolnych miejsc w szkole </a:t>
            </a:r>
            <a:r>
              <a:rPr lang="pl-PL" altLang="pl-PL" sz="1867" dirty="0"/>
              <a:t>na pierwszym etapie postępowania rekrutacyjnego są brane pod uwagę łącznie następujące kryteria:</a:t>
            </a:r>
          </a:p>
          <a:p>
            <a:pPr algn="just">
              <a:defRPr/>
            </a:pPr>
            <a:r>
              <a:rPr lang="pl-PL" altLang="pl-PL" sz="1867" dirty="0"/>
              <a:t>wyniki egzaminu ósmoklasisty,</a:t>
            </a:r>
          </a:p>
          <a:p>
            <a:pPr algn="just">
              <a:defRPr/>
            </a:pPr>
            <a:r>
              <a:rPr lang="pl-PL" altLang="pl-PL" sz="1867" dirty="0"/>
              <a:t>wymienione na świadectwie ukończenia szkoły podstawowej oceny z języka polskiego i matematyki oraz z dwóch obowiązkowych zajęć edukacyjnych ustalonych przez dyrektora danej szkoły,</a:t>
            </a:r>
          </a:p>
          <a:p>
            <a:pPr algn="just">
              <a:defRPr/>
            </a:pPr>
            <a:r>
              <a:rPr lang="pl-PL" altLang="pl-PL" sz="1867" dirty="0"/>
              <a:t>świadectwo ukończenia szkoły podstawowej z wyróżnieniem,</a:t>
            </a:r>
          </a:p>
          <a:p>
            <a:pPr algn="just">
              <a:defRPr/>
            </a:pPr>
            <a:r>
              <a:rPr lang="pl-PL" altLang="pl-PL" sz="1867" dirty="0"/>
              <a:t>szczególne osiągnięcia wymienione na świadectwie ukończenia szkoły, </a:t>
            </a:r>
          </a:p>
          <a:p>
            <a:pPr algn="just">
              <a:defRPr/>
            </a:pPr>
            <a:r>
              <a:rPr lang="pl-PL" altLang="pl-PL" sz="1867" u="sng" dirty="0"/>
              <a:t>wyniki sprawdzianu uzdolnień kierunkowych - </a:t>
            </a:r>
            <a:r>
              <a:rPr lang="pl-PL" altLang="pl-PL" sz="1867" dirty="0"/>
              <a:t> do oddziałów wymagających szczególnych indywidualnych predyspozycji (dotyczy liceum </a:t>
            </a:r>
            <a:r>
              <a:rPr lang="pl-PL" altLang="pl-PL" sz="1867" dirty="0" err="1"/>
              <a:t>ogólno</a:t>
            </a:r>
            <a:r>
              <a:rPr lang="pl-PL" altLang="pl-PL" sz="1867" dirty="0"/>
              <a:t>- kształcącego, technikum i branżowych szkołach I stopnia)</a:t>
            </a:r>
            <a:endParaRPr lang="pl-PL" altLang="pl-PL" sz="1867" u="sng" dirty="0"/>
          </a:p>
          <a:p>
            <a:pPr marL="0" indent="0">
              <a:buNone/>
              <a:defRPr/>
            </a:pPr>
            <a:endParaRPr lang="pl-PL" dirty="0"/>
          </a:p>
          <a:p>
            <a:pPr marL="0" indent="0">
              <a:buNone/>
              <a:defRPr/>
            </a:pPr>
            <a:endParaRPr lang="pl-PL" dirty="0"/>
          </a:p>
        </p:txBody>
      </p:sp>
      <p:sp>
        <p:nvSpPr>
          <p:cNvPr id="14340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E1352E-E381-4482-9CF5-B5A8111667BD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1912409" y="283634"/>
            <a:ext cx="8063441" cy="57467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pl-PL" altLang="pl-PL" sz="2133" b="1" dirty="0"/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pl-PL" altLang="pl-PL" sz="2400" b="1" dirty="0">
                <a:solidFill>
                  <a:schemeClr val="accent2"/>
                </a:solidFill>
              </a:rPr>
              <a:t>Rekrutacja uczniów do szkół ponadpodstawowych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pl-PL" altLang="pl-PL" sz="2400" b="1" dirty="0">
                <a:solidFill>
                  <a:schemeClr val="accent2"/>
                </a:solidFill>
              </a:rPr>
              <a:t>dla absolwentów szkół podstawowych </a:t>
            </a:r>
          </a:p>
          <a:p>
            <a:pPr marL="0" indent="0">
              <a:buNone/>
            </a:pPr>
            <a:endParaRPr lang="pl-PL" altLang="pl-PL" sz="1867" i="1" dirty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pl-PL" altLang="pl-PL" sz="1867" b="1" dirty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l-PL" altLang="pl-PL" sz="1867" b="1" dirty="0"/>
              <a:t>Przeliczanie punktów za wyniki egzaminów ósmoklasisty </a:t>
            </a:r>
            <a:r>
              <a:rPr lang="pl-PL" altLang="pl-PL" sz="1867" dirty="0"/>
              <a:t>(zadanie komisji rekrutacyjnej w szkole):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endParaRPr lang="pl-PL" altLang="pl-PL" sz="1867" dirty="0"/>
          </a:p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l-PL" altLang="pl-PL" sz="1867" dirty="0"/>
              <a:t>Wynik przedstawiony w procentach z:</a:t>
            </a:r>
          </a:p>
          <a:p>
            <a:pPr lvl="1" algn="just"/>
            <a:r>
              <a:rPr lang="pl-PL" altLang="pl-PL" sz="1867" dirty="0"/>
              <a:t>języka polskiego,</a:t>
            </a:r>
          </a:p>
          <a:p>
            <a:pPr lvl="1" algn="just"/>
            <a:r>
              <a:rPr lang="pl-PL" altLang="pl-PL" sz="1867" dirty="0"/>
              <a:t>matematyki,</a:t>
            </a:r>
          </a:p>
          <a:p>
            <a:pPr marL="0" indent="0" algn="just">
              <a:buNone/>
            </a:pPr>
            <a:r>
              <a:rPr lang="pl-PL" altLang="pl-PL" sz="1867" dirty="0"/>
              <a:t>mnoży się przez 0,35.</a:t>
            </a:r>
          </a:p>
          <a:p>
            <a:pPr marL="0" indent="0" algn="just">
              <a:buNone/>
            </a:pPr>
            <a:r>
              <a:rPr lang="pl-PL" altLang="pl-PL" sz="1867" dirty="0"/>
              <a:t>Wynik przedstawiony w procentach z języka obcego nowożytnego </a:t>
            </a:r>
          </a:p>
          <a:p>
            <a:pPr marL="0" indent="0" algn="just">
              <a:buNone/>
            </a:pPr>
            <a:r>
              <a:rPr lang="pl-PL" altLang="pl-PL" sz="1867" dirty="0"/>
              <a:t>mnoży się przez 0,3. </a:t>
            </a:r>
          </a:p>
          <a:p>
            <a:pPr marL="0" indent="0" algn="just">
              <a:buNone/>
            </a:pPr>
            <a:endParaRPr lang="pl-PL" altLang="pl-PL" sz="1333" dirty="0"/>
          </a:p>
          <a:p>
            <a:pPr marL="0" indent="0" algn="just">
              <a:buNone/>
            </a:pPr>
            <a:r>
              <a:rPr lang="pl-PL" altLang="pl-PL" sz="1333" dirty="0"/>
              <a:t>§  12. Rozporządzenie Ministra Edukacji Narodowej z dnia 21 sierpnia 2019 r. w sprawie przeprowadzania postępowania rekrutacyjnego oraz postępowania uzupełniającego do publicznych przedszkoli, szkół, placówek i centrów (Dz. U. z 2019 r. poz. 1737)</a:t>
            </a:r>
          </a:p>
          <a:p>
            <a:pPr marL="0" indent="0">
              <a:buNone/>
            </a:pPr>
            <a:endParaRPr lang="pl-PL" altLang="pl-PL" sz="2133" dirty="0"/>
          </a:p>
        </p:txBody>
      </p:sp>
      <p:sp>
        <p:nvSpPr>
          <p:cNvPr id="17411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3A18B2-6649-4A1C-94D0-5E631ACC394B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ymbol zastępczy zawartości 2"/>
          <p:cNvSpPr>
            <a:spLocks noGrp="1"/>
          </p:cNvSpPr>
          <p:nvPr>
            <p:ph idx="1"/>
          </p:nvPr>
        </p:nvSpPr>
        <p:spPr>
          <a:xfrm>
            <a:off x="2152650" y="206375"/>
            <a:ext cx="7886700" cy="560810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  <a:defRPr/>
            </a:pPr>
            <a:endParaRPr lang="pl-PL" sz="2667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l-PL" altLang="pl-PL" sz="24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altLang="pl-PL" sz="2400" b="1" dirty="0">
                <a:solidFill>
                  <a:schemeClr val="accent2"/>
                </a:solidFill>
              </a:rPr>
              <a:t>Rekrutacja uczniów do szkół p</a:t>
            </a:r>
            <a:r>
              <a:rPr lang="pl-PL" sz="2400" b="1" dirty="0">
                <a:solidFill>
                  <a:schemeClr val="accent2"/>
                </a:solidFill>
              </a:rPr>
              <a:t>onadpodstawowych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sz="2400" b="1" dirty="0">
                <a:solidFill>
                  <a:schemeClr val="accent2"/>
                </a:solidFill>
              </a:rPr>
              <a:t>dla absolwentów szkół podstawowych </a:t>
            </a:r>
          </a:p>
          <a:p>
            <a:pPr marL="0" indent="0" algn="just">
              <a:buNone/>
              <a:defRPr/>
            </a:pPr>
            <a:endParaRPr lang="pl-PL" sz="2400" dirty="0">
              <a:solidFill>
                <a:schemeClr val="accent2"/>
              </a:solidFill>
            </a:endParaRPr>
          </a:p>
          <a:p>
            <a:pPr algn="just">
              <a:defRPr/>
            </a:pPr>
            <a:r>
              <a:rPr lang="pl-PL" sz="2133" b="1" dirty="0"/>
              <a:t> </a:t>
            </a:r>
            <a:r>
              <a:rPr lang="pl-PL" sz="1867" dirty="0"/>
              <a:t>Za egzamin z języka polskiego uczeń może uzyskać maksymalnie	</a:t>
            </a:r>
          </a:p>
          <a:p>
            <a:pPr marL="0" indent="0" algn="just">
              <a:buNone/>
              <a:defRPr/>
            </a:pPr>
            <a:r>
              <a:rPr lang="pl-PL" sz="1867" dirty="0"/>
              <a:t>			- 	35 punktów.</a:t>
            </a:r>
          </a:p>
          <a:p>
            <a:pPr algn="just">
              <a:defRPr/>
            </a:pPr>
            <a:r>
              <a:rPr lang="pl-PL" sz="1867" dirty="0"/>
              <a:t>Za egzamin z matematyki uczeń może uzyskać maksymalnie	</a:t>
            </a:r>
          </a:p>
          <a:p>
            <a:pPr marL="0" indent="0" algn="just">
              <a:buNone/>
              <a:defRPr/>
            </a:pPr>
            <a:r>
              <a:rPr lang="pl-PL" sz="1867" dirty="0"/>
              <a:t>			- 	35 punktów.</a:t>
            </a:r>
          </a:p>
          <a:p>
            <a:pPr algn="just">
              <a:defRPr/>
            </a:pPr>
            <a:r>
              <a:rPr lang="pl-PL" sz="1867" dirty="0"/>
              <a:t>Za egzamin z języka obcego nowożytnego uczeń może uzyskać maksymalnie</a:t>
            </a:r>
          </a:p>
          <a:p>
            <a:pPr marL="0" indent="0" algn="just">
              <a:buNone/>
              <a:defRPr/>
            </a:pPr>
            <a:r>
              <a:rPr lang="pl-PL" sz="1867" dirty="0"/>
              <a:t>			- 	30 punktów.</a:t>
            </a:r>
          </a:p>
          <a:p>
            <a:pPr marL="0" indent="0" algn="just">
              <a:buNone/>
              <a:defRPr/>
            </a:pPr>
            <a:endParaRPr lang="pl-PL" sz="1867" b="1" dirty="0"/>
          </a:p>
          <a:p>
            <a:pPr marL="0" indent="0" algn="just">
              <a:buNone/>
              <a:defRPr/>
            </a:pPr>
            <a:r>
              <a:rPr lang="pl-PL" sz="1867" b="1" dirty="0"/>
              <a:t>Razem za egzamin maksymalnie - 	100 punktów.</a:t>
            </a:r>
            <a:endParaRPr lang="pl-PL" sz="1867" dirty="0"/>
          </a:p>
          <a:p>
            <a:pPr marL="0" indent="0" algn="ctr">
              <a:buNone/>
              <a:defRPr/>
            </a:pPr>
            <a:r>
              <a:rPr lang="pl-PL" sz="3200" b="1" dirty="0"/>
              <a:t> </a:t>
            </a:r>
            <a:endParaRPr lang="pl-PL" sz="3200" dirty="0"/>
          </a:p>
          <a:p>
            <a:pPr marL="0" indent="0">
              <a:buNone/>
              <a:defRPr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  <a:defRPr/>
            </a:pPr>
            <a:endParaRPr lang="pl-PL" dirty="0"/>
          </a:p>
          <a:p>
            <a:pPr marL="0" indent="0" algn="ctr">
              <a:buNone/>
              <a:defRPr/>
            </a:pPr>
            <a:endParaRPr lang="pl-PL" sz="1200" dirty="0"/>
          </a:p>
        </p:txBody>
      </p:sp>
      <p:sp>
        <p:nvSpPr>
          <p:cNvPr id="18435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5325" indent="-19051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62038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66853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69" indent="-1524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7648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81299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86114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590930" indent="-152408" defTabSz="304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6B4614D-2E68-4E5E-8155-F712C0932527}" type="slidenum">
              <a:rPr lang="pl-PL" altLang="pl-PL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pl-PL" altLang="pl-PL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</TotalTime>
  <Words>616</Words>
  <Application>Microsoft Office PowerPoint</Application>
  <PresentationFormat>Panoramiczny</PresentationFormat>
  <Paragraphs>173</Paragraphs>
  <Slides>19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Retrospekcja</vt:lpstr>
      <vt:lpstr>Rekrutacja 2020/ 2021</vt:lpstr>
      <vt:lpstr>   Rekrutacja 2020/2021 – podstawy prawne</vt:lpstr>
      <vt:lpstr>Prezentacja programu PowerPoint</vt:lpstr>
      <vt:lpstr>Rekrutacja uczniów do szkół ponadpodstawowych  dla absolwentów szkół podstawowych </vt:lpstr>
      <vt:lpstr>Rekrutacja uczniów do szkół ponadpodstawowych  dla absolwentów szkół podstawowych</vt:lpstr>
      <vt:lpstr>Rekrutacja uczniów do szkół ponadpodstawowych  dla absolwentów szkół podstawowych</vt:lpstr>
      <vt:lpstr>Rekrutacja uczniów do szkół ponadpodstawowych  dla absolwentów szkół podstawowych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Rekrutacja uczniów do szkół ponadpodstawowych  dla absolwentów szkół podstawowych </vt:lpstr>
      <vt:lpstr> Rekrutacja uczniów do szkół ponadpodstawowych  dla absolwentów szkół podstawowych </vt:lpstr>
      <vt:lpstr>      Rekrutacja uczniów do szkół ponadpodstawowych  dla absolwentów szkół podstawowych   </vt:lpstr>
      <vt:lpstr>Prezentacja programu PowerPoint</vt:lpstr>
      <vt:lpstr>Harmonogram rekrutacji   z dnia 20 maja 2020</vt:lpstr>
      <vt:lpstr>Link do elektronicznego naboru zakładanie  kont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TV</dc:creator>
  <cp:lastModifiedBy>Laptop</cp:lastModifiedBy>
  <cp:revision>27</cp:revision>
  <dcterms:created xsi:type="dcterms:W3CDTF">2020-02-18T11:39:43Z</dcterms:created>
  <dcterms:modified xsi:type="dcterms:W3CDTF">2020-05-26T10:46:31Z</dcterms:modified>
</cp:coreProperties>
</file>